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22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59833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223746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5376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756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57197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  <p:sp>
        <p:nvSpPr>
          <p:cNvPr id="11" name="TextBox 10"/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5949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15145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571750"/>
            <a:ext cx="3300984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12249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480368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480367"/>
            <a:ext cx="3300984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480365"/>
            <a:ext cx="3300984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90303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2480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0352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2176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589879"/>
            <a:ext cx="9590550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6241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1732449"/>
            <a:ext cx="5060497" cy="4058750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2892" y="1732449"/>
            <a:ext cx="5064665" cy="4058751"/>
          </a:xfrm>
        </p:spPr>
        <p:txBody>
          <a:bodyPr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657262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89072" cy="4148769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485" y="1734506"/>
            <a:ext cx="5089072" cy="41487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872" y="1835254"/>
            <a:ext cx="4876344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872" y="2380137"/>
            <a:ext cx="4876344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94967" y="1835254"/>
            <a:ext cx="4895330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4967" y="2380137"/>
            <a:ext cx="4895330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37576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6922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912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181600"/>
          </a:xfrm>
        </p:spPr>
        <p:txBody>
          <a:bodyPr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1518"/>
            <a:ext cx="3706889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6401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923"/>
            <a:ext cx="5934949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439261"/>
            <a:ext cx="5934949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97316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1732449"/>
            <a:ext cx="1035376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9D3DBF8E-D259-4276-8FD0-E2148CD2E12F}" type="datetimeFigureOut">
              <a:rPr lang="es-ES" smtClean="0"/>
              <a:t>01/09/2026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4FE26FAE-B5BC-4E27-895A-D2FDE09DCEE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091597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3">
            <a:extLst>
              <a:ext uri="{FF2B5EF4-FFF2-40B4-BE49-F238E27FC236}">
                <a16:creationId xmlns:a16="http://schemas.microsoft.com/office/drawing/2014/main" id="{74C188CF-4822-2319-B36F-205B1AB1240A}"/>
              </a:ext>
            </a:extLst>
          </p:cNvPr>
          <p:cNvSpPr/>
          <p:nvPr/>
        </p:nvSpPr>
        <p:spPr>
          <a:xfrm>
            <a:off x="640080" y="658368"/>
            <a:ext cx="47548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B341"/>
                </a:solidFill>
              </a:rPr>
              <a:t>AURUMQUEST ANALYTICS</a:t>
            </a:r>
            <a:endParaRPr lang="en-US" sz="12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BE782373-2757-97F8-D10E-4B220B0C7BEC}"/>
              </a:ext>
            </a:extLst>
          </p:cNvPr>
          <p:cNvSpPr/>
          <p:nvPr/>
        </p:nvSpPr>
        <p:spPr>
          <a:xfrm>
            <a:off x="640080" y="1325880"/>
            <a:ext cx="585216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7F8FA"/>
                </a:solidFill>
              </a:rPr>
              <a:t>Guía de Inicio</a:t>
            </a:r>
            <a:endParaRPr lang="en-US" sz="3800" dirty="0"/>
          </a:p>
          <a:p>
            <a:pPr marL="0" indent="0">
              <a:buNone/>
            </a:pPr>
            <a:r>
              <a:rPr lang="en-US" sz="3800" b="1" dirty="0">
                <a:solidFill>
                  <a:srgbClr val="F7F8FA"/>
                </a:solidFill>
              </a:rPr>
              <a:t>de la Plataforma</a:t>
            </a:r>
            <a:endParaRPr lang="en-US" sz="3800" dirty="0"/>
          </a:p>
        </p:txBody>
      </p:sp>
      <p:sp>
        <p:nvSpPr>
          <p:cNvPr id="7" name="Text 5">
            <a:extLst>
              <a:ext uri="{FF2B5EF4-FFF2-40B4-BE49-F238E27FC236}">
                <a16:creationId xmlns:a16="http://schemas.microsoft.com/office/drawing/2014/main" id="{A9DC3E36-8DCA-A19F-5142-DCB889D04970}"/>
              </a:ext>
            </a:extLst>
          </p:cNvPr>
          <p:cNvSpPr/>
          <p:nvPr/>
        </p:nvSpPr>
        <p:spPr>
          <a:xfrm>
            <a:off x="658368" y="2971800"/>
            <a:ext cx="5029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A9B0C2"/>
                </a:solidFill>
              </a:rPr>
              <a:t>Recorrido paso a paso por APS, Aurum Wallet, Planes y Aurum Network.</a:t>
            </a:r>
            <a:endParaRPr lang="en-US" sz="1500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65640C02-CCB3-0728-E4A5-B9A60459177A}"/>
              </a:ext>
            </a:extLst>
          </p:cNvPr>
          <p:cNvSpPr/>
          <p:nvPr/>
        </p:nvSpPr>
        <p:spPr>
          <a:xfrm>
            <a:off x="658368" y="3886200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0B341"/>
                </a:solidFill>
              </a:rPr>
              <a:t>Para nuevos usuarios</a:t>
            </a:r>
            <a:endParaRPr lang="en-US" sz="1100" dirty="0"/>
          </a:p>
        </p:txBody>
      </p:sp>
      <p:sp>
        <p:nvSpPr>
          <p:cNvPr id="9" name="Shape 7">
            <a:extLst>
              <a:ext uri="{FF2B5EF4-FFF2-40B4-BE49-F238E27FC236}">
                <a16:creationId xmlns:a16="http://schemas.microsoft.com/office/drawing/2014/main" id="{BA93F791-401E-BFDF-7563-55076715F0A0}"/>
              </a:ext>
            </a:extLst>
          </p:cNvPr>
          <p:cNvSpPr/>
          <p:nvPr/>
        </p:nvSpPr>
        <p:spPr>
          <a:xfrm>
            <a:off x="6583680" y="914400"/>
            <a:ext cx="4937760" cy="4297680"/>
          </a:xfrm>
          <a:prstGeom prst="roundRect">
            <a:avLst>
              <a:gd name="adj" fmla="val 1702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pic>
        <p:nvPicPr>
          <p:cNvPr id="10" name="Image 0" descr="/mnt/data/aurum_assets/aps_full.png">
            <a:extLst>
              <a:ext uri="{FF2B5EF4-FFF2-40B4-BE49-F238E27FC236}">
                <a16:creationId xmlns:a16="http://schemas.microsoft.com/office/drawing/2014/main" id="{D4A59775-C0F7-FF75-EFF4-68D664AEAA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66560" y="1115568"/>
            <a:ext cx="4572000" cy="2331720"/>
          </a:xfrm>
          <a:prstGeom prst="rect">
            <a:avLst/>
          </a:prstGeom>
        </p:spPr>
      </p:pic>
      <p:sp>
        <p:nvSpPr>
          <p:cNvPr id="11" name="Text 8">
            <a:extLst>
              <a:ext uri="{FF2B5EF4-FFF2-40B4-BE49-F238E27FC236}">
                <a16:creationId xmlns:a16="http://schemas.microsoft.com/office/drawing/2014/main" id="{F55315D0-1CEC-E7D5-340A-C64C6F5820ED}"/>
              </a:ext>
            </a:extLst>
          </p:cNvPr>
          <p:cNvSpPr/>
          <p:nvPr/>
        </p:nvSpPr>
        <p:spPr>
          <a:xfrm>
            <a:off x="6903720" y="370332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4 áreas principales</a:t>
            </a:r>
            <a:endParaRPr lang="en-US" sz="1200" dirty="0"/>
          </a:p>
        </p:txBody>
      </p:sp>
      <p:sp>
        <p:nvSpPr>
          <p:cNvPr id="12" name="Shape 9">
            <a:extLst>
              <a:ext uri="{FF2B5EF4-FFF2-40B4-BE49-F238E27FC236}">
                <a16:creationId xmlns:a16="http://schemas.microsoft.com/office/drawing/2014/main" id="{6EE37B71-F27F-D4BE-D029-A91115D0EF27}"/>
              </a:ext>
            </a:extLst>
          </p:cNvPr>
          <p:cNvSpPr/>
          <p:nvPr/>
        </p:nvSpPr>
        <p:spPr>
          <a:xfrm>
            <a:off x="6903720" y="4160520"/>
            <a:ext cx="932688" cy="310896"/>
          </a:xfrm>
          <a:prstGeom prst="roundRect">
            <a:avLst>
              <a:gd name="adj" fmla="val 11765"/>
            </a:avLst>
          </a:prstGeom>
          <a:solidFill>
            <a:srgbClr val="E0B341">
              <a:alpha val="16000"/>
            </a:srgbClr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45BA828E-A152-FCB4-812F-A5A7BA74A25C}"/>
              </a:ext>
            </a:extLst>
          </p:cNvPr>
          <p:cNvSpPr/>
          <p:nvPr/>
        </p:nvSpPr>
        <p:spPr>
          <a:xfrm>
            <a:off x="6976872" y="4215384"/>
            <a:ext cx="78638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70" b="1" dirty="0">
                <a:solidFill>
                  <a:srgbClr val="E0B341"/>
                </a:solidFill>
              </a:rPr>
              <a:t>APS</a:t>
            </a:r>
            <a:endParaRPr lang="en-US" sz="870" dirty="0"/>
          </a:p>
        </p:txBody>
      </p:sp>
      <p:sp>
        <p:nvSpPr>
          <p:cNvPr id="14" name="Shape 11">
            <a:extLst>
              <a:ext uri="{FF2B5EF4-FFF2-40B4-BE49-F238E27FC236}">
                <a16:creationId xmlns:a16="http://schemas.microsoft.com/office/drawing/2014/main" id="{EABFEFF9-7D15-AFE6-F0F6-019ACCBEFA86}"/>
              </a:ext>
            </a:extLst>
          </p:cNvPr>
          <p:cNvSpPr/>
          <p:nvPr/>
        </p:nvSpPr>
        <p:spPr>
          <a:xfrm>
            <a:off x="7982712" y="4160520"/>
            <a:ext cx="932688" cy="310896"/>
          </a:xfrm>
          <a:prstGeom prst="roundRect">
            <a:avLst>
              <a:gd name="adj" fmla="val 11765"/>
            </a:avLst>
          </a:prstGeom>
          <a:solidFill>
            <a:srgbClr val="28C98B">
              <a:alpha val="16000"/>
            </a:srgbClr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266871FD-9624-A89B-49F1-E1D0FE4C1203}"/>
              </a:ext>
            </a:extLst>
          </p:cNvPr>
          <p:cNvSpPr/>
          <p:nvPr/>
        </p:nvSpPr>
        <p:spPr>
          <a:xfrm>
            <a:off x="8055864" y="4215384"/>
            <a:ext cx="78638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70" b="1" dirty="0">
                <a:solidFill>
                  <a:srgbClr val="28C98B"/>
                </a:solidFill>
              </a:rPr>
              <a:t>Wallet</a:t>
            </a:r>
            <a:endParaRPr lang="en-US" sz="870" dirty="0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C0E287B1-DE63-01B6-1A9A-80B18128C181}"/>
              </a:ext>
            </a:extLst>
          </p:cNvPr>
          <p:cNvSpPr/>
          <p:nvPr/>
        </p:nvSpPr>
        <p:spPr>
          <a:xfrm>
            <a:off x="9061704" y="4160520"/>
            <a:ext cx="932688" cy="310896"/>
          </a:xfrm>
          <a:prstGeom prst="roundRect">
            <a:avLst>
              <a:gd name="adj" fmla="val 11765"/>
            </a:avLst>
          </a:prstGeom>
          <a:solidFill>
            <a:srgbClr val="8C86FF">
              <a:alpha val="16000"/>
            </a:srgbClr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582BA7F6-A706-D0F8-8DBC-584E7E7A3E10}"/>
              </a:ext>
            </a:extLst>
          </p:cNvPr>
          <p:cNvSpPr/>
          <p:nvPr/>
        </p:nvSpPr>
        <p:spPr>
          <a:xfrm>
            <a:off x="9134856" y="4215384"/>
            <a:ext cx="78638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70" b="1" dirty="0">
                <a:solidFill>
                  <a:srgbClr val="8C86FF"/>
                </a:solidFill>
              </a:rPr>
              <a:t>Planes</a:t>
            </a:r>
            <a:endParaRPr lang="en-US" sz="870" dirty="0"/>
          </a:p>
        </p:txBody>
      </p:sp>
      <p:sp>
        <p:nvSpPr>
          <p:cNvPr id="18" name="Shape 15">
            <a:extLst>
              <a:ext uri="{FF2B5EF4-FFF2-40B4-BE49-F238E27FC236}">
                <a16:creationId xmlns:a16="http://schemas.microsoft.com/office/drawing/2014/main" id="{5682B8FC-8113-0AEF-6017-B096C8156596}"/>
              </a:ext>
            </a:extLst>
          </p:cNvPr>
          <p:cNvSpPr/>
          <p:nvPr/>
        </p:nvSpPr>
        <p:spPr>
          <a:xfrm>
            <a:off x="10140696" y="4160520"/>
            <a:ext cx="932688" cy="310896"/>
          </a:xfrm>
          <a:prstGeom prst="roundRect">
            <a:avLst>
              <a:gd name="adj" fmla="val 11765"/>
            </a:avLst>
          </a:prstGeom>
          <a:solidFill>
            <a:srgbClr val="5AA3FF">
              <a:alpha val="16000"/>
            </a:srgbClr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178F2244-387F-1928-1222-269E5B7F40FD}"/>
              </a:ext>
            </a:extLst>
          </p:cNvPr>
          <p:cNvSpPr/>
          <p:nvPr/>
        </p:nvSpPr>
        <p:spPr>
          <a:xfrm>
            <a:off x="10213848" y="4215384"/>
            <a:ext cx="786384" cy="1554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870" b="1" dirty="0">
                <a:solidFill>
                  <a:srgbClr val="5AA3FF"/>
                </a:solidFill>
              </a:rPr>
              <a:t>Network</a:t>
            </a:r>
            <a:endParaRPr lang="en-US" sz="870" dirty="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3FAF845E-0339-41C8-02EE-3A46F22FCDE5}"/>
              </a:ext>
            </a:extLst>
          </p:cNvPr>
          <p:cNvSpPr/>
          <p:nvPr/>
        </p:nvSpPr>
        <p:spPr>
          <a:xfrm>
            <a:off x="6903720" y="4617720"/>
            <a:ext cx="40690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A9B0C2"/>
                </a:solidFill>
              </a:rPr>
              <a:t>Objetivo: que el usuario entienda qué debe revisar, qué debe hacer cada día y dónde encontrar cada función.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483852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71ED0DD4-4BBE-4D01-F152-67F1FDE049C3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1 · APS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5A558327-3955-0C75-9C67-0599BB90890A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Rutina diaria recomendada en APS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44FD4667-1730-9DC7-367A-EDE1CB73C74C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Una rutina simple evita que el nuevo usuario se pierda dentro de la plataforma.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6EA9DDF2-A33F-EBA2-964A-C1036EF76DED}"/>
              </a:ext>
            </a:extLst>
          </p:cNvPr>
          <p:cNvSpPr/>
          <p:nvPr/>
        </p:nvSpPr>
        <p:spPr>
          <a:xfrm>
            <a:off x="502920" y="1874520"/>
            <a:ext cx="1993392" cy="2834640"/>
          </a:xfrm>
          <a:prstGeom prst="roundRect">
            <a:avLst>
              <a:gd name="adj" fmla="val 2752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FF0D565D-10F6-5084-3C30-39A8EEEA7FE8}"/>
              </a:ext>
            </a:extLst>
          </p:cNvPr>
          <p:cNvSpPr/>
          <p:nvPr/>
        </p:nvSpPr>
        <p:spPr>
          <a:xfrm>
            <a:off x="667512" y="2029968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0B341"/>
                </a:solidFill>
              </a:rPr>
              <a:t>01</a:t>
            </a:r>
            <a:endParaRPr lang="en-US" sz="18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78C7C1F3-6FD6-C4C6-190F-A72E751E4A62}"/>
              </a:ext>
            </a:extLst>
          </p:cNvPr>
          <p:cNvSpPr/>
          <p:nvPr/>
        </p:nvSpPr>
        <p:spPr>
          <a:xfrm>
            <a:off x="667512" y="2606040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7F8FA"/>
                </a:solidFill>
              </a:rPr>
              <a:t>Entrar</a:t>
            </a:r>
            <a:endParaRPr lang="en-US" sz="14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B93032A5-08A4-5FAE-A5E7-01268361A843}"/>
              </a:ext>
            </a:extLst>
          </p:cNvPr>
          <p:cNvSpPr/>
          <p:nvPr/>
        </p:nvSpPr>
        <p:spPr>
          <a:xfrm>
            <a:off x="667512" y="3127248"/>
            <a:ext cx="1600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A9B0C2"/>
                </a:solidFill>
              </a:rPr>
              <a:t>Inicia sesión y abre “Activar posición”.</a:t>
            </a:r>
            <a:endParaRPr lang="en-US" sz="1050" dirty="0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2F1D30E3-04C1-547D-AABF-5C88074DEC9D}"/>
              </a:ext>
            </a:extLst>
          </p:cNvPr>
          <p:cNvSpPr/>
          <p:nvPr/>
        </p:nvSpPr>
        <p:spPr>
          <a:xfrm>
            <a:off x="2807208" y="1874520"/>
            <a:ext cx="1993392" cy="2834640"/>
          </a:xfrm>
          <a:prstGeom prst="roundRect">
            <a:avLst>
              <a:gd name="adj" fmla="val 2752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1CA09B77-01BA-05DF-80C0-C2BFF7AF2E18}"/>
              </a:ext>
            </a:extLst>
          </p:cNvPr>
          <p:cNvSpPr/>
          <p:nvPr/>
        </p:nvSpPr>
        <p:spPr>
          <a:xfrm>
            <a:off x="2971800" y="2029968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0B341"/>
                </a:solidFill>
              </a:rPr>
              <a:t>02</a:t>
            </a:r>
            <a:endParaRPr lang="en-US" sz="18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D3B54D0C-6C28-29C4-13E3-93AC075BCACE}"/>
              </a:ext>
            </a:extLst>
          </p:cNvPr>
          <p:cNvSpPr/>
          <p:nvPr/>
        </p:nvSpPr>
        <p:spPr>
          <a:xfrm>
            <a:off x="2971800" y="2606040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7F8FA"/>
                </a:solidFill>
              </a:rPr>
              <a:t>Verificar</a:t>
            </a:r>
            <a:endParaRPr lang="en-US" sz="1400" dirty="0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8CC92085-3001-DEB2-93DA-D0B6C883A018}"/>
              </a:ext>
            </a:extLst>
          </p:cNvPr>
          <p:cNvSpPr/>
          <p:nvPr/>
        </p:nvSpPr>
        <p:spPr>
          <a:xfrm>
            <a:off x="2971800" y="3127248"/>
            <a:ext cx="1600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A9B0C2"/>
                </a:solidFill>
              </a:rPr>
              <a:t>Confirma estado activo, balance y posiciones del día.</a:t>
            </a:r>
            <a:endParaRPr lang="en-US" sz="1050" dirty="0"/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3283E562-282B-8980-4FFD-D09837288BBF}"/>
              </a:ext>
            </a:extLst>
          </p:cNvPr>
          <p:cNvSpPr/>
          <p:nvPr/>
        </p:nvSpPr>
        <p:spPr>
          <a:xfrm>
            <a:off x="5111496" y="1874520"/>
            <a:ext cx="1993392" cy="2834640"/>
          </a:xfrm>
          <a:prstGeom prst="roundRect">
            <a:avLst>
              <a:gd name="adj" fmla="val 2752"/>
            </a:avLst>
          </a:prstGeom>
          <a:solidFill>
            <a:srgbClr val="0E1325"/>
          </a:solidFill>
          <a:ln w="19050">
            <a:solidFill>
              <a:srgbClr val="E0B341"/>
            </a:solidFill>
            <a:prstDash val="solid"/>
          </a:ln>
        </p:spPr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80A7DA3C-55D9-ED33-FED2-0ECD3B3C61D9}"/>
              </a:ext>
            </a:extLst>
          </p:cNvPr>
          <p:cNvSpPr/>
          <p:nvPr/>
        </p:nvSpPr>
        <p:spPr>
          <a:xfrm>
            <a:off x="5276088" y="2029968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0B341"/>
                </a:solidFill>
              </a:rPr>
              <a:t>03</a:t>
            </a:r>
            <a:endParaRPr lang="en-US" sz="1800" dirty="0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54F3E44D-63F9-DEAB-DB31-5D51D23AA9FC}"/>
              </a:ext>
            </a:extLst>
          </p:cNvPr>
          <p:cNvSpPr/>
          <p:nvPr/>
        </p:nvSpPr>
        <p:spPr>
          <a:xfrm>
            <a:off x="5276088" y="2606040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7F8FA"/>
                </a:solidFill>
              </a:rPr>
              <a:t>Activar</a:t>
            </a:r>
            <a:endParaRPr lang="en-US" sz="1400" dirty="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6B82891C-F0E8-B500-7442-ED4CC5540A1F}"/>
              </a:ext>
            </a:extLst>
          </p:cNvPr>
          <p:cNvSpPr/>
          <p:nvPr/>
        </p:nvSpPr>
        <p:spPr>
          <a:xfrm>
            <a:off x="5276088" y="3127248"/>
            <a:ext cx="1600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A9B0C2"/>
                </a:solidFill>
              </a:rPr>
              <a:t>Pulsa una posición y espera el registro correspondiente.</a:t>
            </a:r>
            <a:endParaRPr lang="en-US" sz="1050" dirty="0"/>
          </a:p>
        </p:txBody>
      </p:sp>
      <p:sp>
        <p:nvSpPr>
          <p:cNvPr id="19" name="Shape 15">
            <a:extLst>
              <a:ext uri="{FF2B5EF4-FFF2-40B4-BE49-F238E27FC236}">
                <a16:creationId xmlns:a16="http://schemas.microsoft.com/office/drawing/2014/main" id="{43F89320-FE5E-78B3-F754-6894B7261193}"/>
              </a:ext>
            </a:extLst>
          </p:cNvPr>
          <p:cNvSpPr/>
          <p:nvPr/>
        </p:nvSpPr>
        <p:spPr>
          <a:xfrm>
            <a:off x="7415784" y="1874520"/>
            <a:ext cx="1993392" cy="2834640"/>
          </a:xfrm>
          <a:prstGeom prst="roundRect">
            <a:avLst>
              <a:gd name="adj" fmla="val 2752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DB7F6BE1-2D81-C5A2-4BA3-7FD984D9BD6A}"/>
              </a:ext>
            </a:extLst>
          </p:cNvPr>
          <p:cNvSpPr/>
          <p:nvPr/>
        </p:nvSpPr>
        <p:spPr>
          <a:xfrm>
            <a:off x="7580376" y="2029968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0B341"/>
                </a:solidFill>
              </a:rPr>
              <a:t>04</a:t>
            </a:r>
            <a:endParaRPr lang="en-US" sz="1800" dirty="0"/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FDA045DA-65D7-5B3F-F6AA-D1995C714723}"/>
              </a:ext>
            </a:extLst>
          </p:cNvPr>
          <p:cNvSpPr/>
          <p:nvPr/>
        </p:nvSpPr>
        <p:spPr>
          <a:xfrm>
            <a:off x="7580376" y="2606040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7F8FA"/>
                </a:solidFill>
              </a:rPr>
              <a:t>Repetir</a:t>
            </a:r>
            <a:endParaRPr lang="en-US" sz="1400" dirty="0"/>
          </a:p>
        </p:txBody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3E284CB1-423C-941A-1F88-43AE04358FB4}"/>
              </a:ext>
            </a:extLst>
          </p:cNvPr>
          <p:cNvSpPr/>
          <p:nvPr/>
        </p:nvSpPr>
        <p:spPr>
          <a:xfrm>
            <a:off x="7580376" y="3127248"/>
            <a:ext cx="1600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A9B0C2"/>
                </a:solidFill>
              </a:rPr>
              <a:t>Continúa hasta completar todas las posiciones disponibles.</a:t>
            </a:r>
            <a:endParaRPr lang="en-US" sz="1050" dirty="0"/>
          </a:p>
        </p:txBody>
      </p:sp>
      <p:sp>
        <p:nvSpPr>
          <p:cNvPr id="23" name="Shape 19">
            <a:extLst>
              <a:ext uri="{FF2B5EF4-FFF2-40B4-BE49-F238E27FC236}">
                <a16:creationId xmlns:a16="http://schemas.microsoft.com/office/drawing/2014/main" id="{2FAF86B5-AF6B-8B91-7D46-B2FF02586B92}"/>
              </a:ext>
            </a:extLst>
          </p:cNvPr>
          <p:cNvSpPr/>
          <p:nvPr/>
        </p:nvSpPr>
        <p:spPr>
          <a:xfrm>
            <a:off x="9720072" y="1874520"/>
            <a:ext cx="1993392" cy="2834640"/>
          </a:xfrm>
          <a:prstGeom prst="roundRect">
            <a:avLst>
              <a:gd name="adj" fmla="val 2752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02B29A6A-BA0B-56FB-EA59-9D34F89463DB}"/>
              </a:ext>
            </a:extLst>
          </p:cNvPr>
          <p:cNvSpPr/>
          <p:nvPr/>
        </p:nvSpPr>
        <p:spPr>
          <a:xfrm>
            <a:off x="9884664" y="2029968"/>
            <a:ext cx="502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E0B341"/>
                </a:solidFill>
              </a:rPr>
              <a:t>05</a:t>
            </a:r>
            <a:endParaRPr lang="en-US" sz="1800" dirty="0"/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CBC7792F-10D6-1630-4E58-E6C19652716C}"/>
              </a:ext>
            </a:extLst>
          </p:cNvPr>
          <p:cNvSpPr/>
          <p:nvPr/>
        </p:nvSpPr>
        <p:spPr>
          <a:xfrm>
            <a:off x="9884664" y="2606040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7F8FA"/>
                </a:solidFill>
              </a:rPr>
              <a:t>Revisar</a:t>
            </a:r>
            <a:endParaRPr lang="en-US" sz="1400" dirty="0"/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3189A3BB-1D34-1A7F-372B-BC60F5A5E2EF}"/>
              </a:ext>
            </a:extLst>
          </p:cNvPr>
          <p:cNvSpPr/>
          <p:nvPr/>
        </p:nvSpPr>
        <p:spPr>
          <a:xfrm>
            <a:off x="9884664" y="3127248"/>
            <a:ext cx="1600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50" dirty="0">
                <a:solidFill>
                  <a:srgbClr val="A9B0C2"/>
                </a:solidFill>
              </a:rPr>
              <a:t>Consulta el progreso y luego verifica el movimiento en Wallet/Historial.</a:t>
            </a:r>
            <a:endParaRPr lang="en-US" sz="1050" dirty="0"/>
          </a:p>
        </p:txBody>
      </p:sp>
      <p:sp>
        <p:nvSpPr>
          <p:cNvPr id="27" name="Text 23">
            <a:extLst>
              <a:ext uri="{FF2B5EF4-FFF2-40B4-BE49-F238E27FC236}">
                <a16:creationId xmlns:a16="http://schemas.microsoft.com/office/drawing/2014/main" id="{BD9D4038-B43A-9B4C-01F9-A8B53BDD984B}"/>
              </a:ext>
            </a:extLst>
          </p:cNvPr>
          <p:cNvSpPr/>
          <p:nvPr/>
        </p:nvSpPr>
        <p:spPr>
          <a:xfrm>
            <a:off x="2423160" y="5166360"/>
            <a:ext cx="7315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0B341"/>
                </a:solidFill>
              </a:rPr>
              <a:t>Objetivo del día: completar el ciclo APS, no navegar sin un propósito.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22752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>
            <a:extLst>
              <a:ext uri="{FF2B5EF4-FFF2-40B4-BE49-F238E27FC236}">
                <a16:creationId xmlns:a16="http://schemas.microsoft.com/office/drawing/2014/main" id="{3B4349D2-608F-531F-0F44-0F09C6C1DACD}"/>
              </a:ext>
            </a:extLst>
          </p:cNvPr>
          <p:cNvSpPr/>
          <p:nvPr/>
        </p:nvSpPr>
        <p:spPr>
          <a:xfrm>
            <a:off x="475488" y="822960"/>
            <a:ext cx="73152" cy="4389120"/>
          </a:xfrm>
          <a:prstGeom prst="rect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0B6E9A17-D36C-9330-B6D3-66FC2EAC55F1}"/>
              </a:ext>
            </a:extLst>
          </p:cNvPr>
          <p:cNvSpPr/>
          <p:nvPr/>
        </p:nvSpPr>
        <p:spPr>
          <a:xfrm>
            <a:off x="749808" y="9144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10" dirty="0">
                <a:solidFill>
                  <a:srgbClr val="28C98B"/>
                </a:solidFill>
              </a:rPr>
              <a:t>PARTE 2</a:t>
            </a:r>
            <a:endParaRPr lang="en-US" sz="11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B781A500-8F4D-A5E4-DDCA-2F85FCE5D173}"/>
              </a:ext>
            </a:extLst>
          </p:cNvPr>
          <p:cNvSpPr/>
          <p:nvPr/>
        </p:nvSpPr>
        <p:spPr>
          <a:xfrm>
            <a:off x="749808" y="1389888"/>
            <a:ext cx="60350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7F8FA"/>
                </a:solidFill>
              </a:rPr>
              <a:t>Aurum Wallet</a:t>
            </a:r>
            <a:endParaRPr lang="en-US" sz="3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1AF967F1-D246-BC78-B444-F34DC7DBD33C}"/>
              </a:ext>
            </a:extLst>
          </p:cNvPr>
          <p:cNvSpPr/>
          <p:nvPr/>
        </p:nvSpPr>
        <p:spPr>
          <a:xfrm>
            <a:off x="749808" y="2697480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A9B0C2"/>
                </a:solidFill>
              </a:rPr>
              <a:t>El centro de control financiero de la cuenta: balances, ganancias, liberaciones, depósitos y disponibilidad de retiro.</a:t>
            </a:r>
            <a:endParaRPr lang="en-US" sz="160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A1F4C910-8662-A36C-B1F7-C61131DADD99}"/>
              </a:ext>
            </a:extLst>
          </p:cNvPr>
          <p:cNvSpPr/>
          <p:nvPr/>
        </p:nvSpPr>
        <p:spPr>
          <a:xfrm rot="600000">
            <a:off x="7315200" y="914400"/>
            <a:ext cx="3657600" cy="3657600"/>
          </a:xfrm>
          <a:prstGeom prst="arc">
            <a:avLst/>
          </a:prstGeom>
          <a:solidFill>
            <a:srgbClr val="070A12">
              <a:alpha val="0"/>
            </a:srgbClr>
          </a:solidFill>
          <a:ln w="25400">
            <a:solidFill>
              <a:srgbClr val="28C98B">
                <a:alpha val="55000"/>
              </a:srgbClr>
            </a:solidFill>
            <a:prstDash val="solid"/>
          </a:ln>
        </p:spPr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D1DCE06B-ACA7-892C-B28F-937A2F62AABD}"/>
              </a:ext>
            </a:extLst>
          </p:cNvPr>
          <p:cNvSpPr/>
          <p:nvPr/>
        </p:nvSpPr>
        <p:spPr>
          <a:xfrm rot="-1080000">
            <a:off x="7818120" y="1417320"/>
            <a:ext cx="2651760" cy="2651760"/>
          </a:xfrm>
          <a:prstGeom prst="arc">
            <a:avLst/>
          </a:prstGeom>
          <a:solidFill>
            <a:srgbClr val="070A12">
              <a:alpha val="0"/>
            </a:srgbClr>
          </a:solidFill>
          <a:ln w="12700">
            <a:solidFill>
              <a:srgbClr val="28C98B">
                <a:alpha val="42000"/>
              </a:srgbClr>
            </a:solidFill>
            <a:prstDash val="solid"/>
          </a:ln>
        </p:spPr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0F79E802-8431-D1AB-E0F2-4AC1E051260C}"/>
              </a:ext>
            </a:extLst>
          </p:cNvPr>
          <p:cNvSpPr/>
          <p:nvPr/>
        </p:nvSpPr>
        <p:spPr>
          <a:xfrm>
            <a:off x="7818120" y="182880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28C98B"/>
                </a:solidFill>
              </a:rPr>
              <a:t>02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613493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BD7710D2-6AF7-6A85-5649-1E113EFE7F5C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2 · WALLET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EEF9AD98-334C-A940-BE65-F19DB16E66C0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Aurum Wallet: dónde se concentra la información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7782DBF6-29C9-61B0-95BB-D29156FEED1A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Wallet resume qué parte del balance proviene de capital, posiciones y actividad de la red.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9E0E67DA-0CB3-05B2-AC92-47B0F8665001}"/>
              </a:ext>
            </a:extLst>
          </p:cNvPr>
          <p:cNvSpPr/>
          <p:nvPr/>
        </p:nvSpPr>
        <p:spPr>
          <a:xfrm>
            <a:off x="484632" y="1581912"/>
            <a:ext cx="6940296" cy="3566160"/>
          </a:xfrm>
          <a:prstGeom prst="roundRect">
            <a:avLst>
              <a:gd name="adj" fmla="val 2051"/>
            </a:avLst>
          </a:prstGeom>
          <a:solidFill>
            <a:srgbClr val="0E1325"/>
          </a:solidFill>
          <a:ln w="12700">
            <a:solidFill>
              <a:srgbClr val="28C98B"/>
            </a:solidFill>
            <a:prstDash val="solid"/>
          </a:ln>
        </p:spPr>
      </p:sp>
      <p:pic>
        <p:nvPicPr>
          <p:cNvPr id="8" name="Image 0" descr="/mnt/data/aurum_assets/wallet_full.png">
            <a:extLst>
              <a:ext uri="{FF2B5EF4-FFF2-40B4-BE49-F238E27FC236}">
                <a16:creationId xmlns:a16="http://schemas.microsoft.com/office/drawing/2014/main" id="{66937901-AB6E-8BF4-866C-ECB25EDBA6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600200"/>
            <a:ext cx="6903720" cy="3529584"/>
          </a:xfrm>
          <a:prstGeom prst="rect">
            <a:avLst/>
          </a:prstGeom>
        </p:spPr>
      </p:pic>
      <p:sp>
        <p:nvSpPr>
          <p:cNvPr id="9" name="Shape 4">
            <a:extLst>
              <a:ext uri="{FF2B5EF4-FFF2-40B4-BE49-F238E27FC236}">
                <a16:creationId xmlns:a16="http://schemas.microsoft.com/office/drawing/2014/main" id="{E483EAFA-BC4D-1212-F190-69A0D5984032}"/>
              </a:ext>
            </a:extLst>
          </p:cNvPr>
          <p:cNvSpPr/>
          <p:nvPr/>
        </p:nvSpPr>
        <p:spPr>
          <a:xfrm>
            <a:off x="7680960" y="1645920"/>
            <a:ext cx="3886200" cy="914400"/>
          </a:xfrm>
          <a:prstGeom prst="roundRect">
            <a:avLst>
              <a:gd name="adj" fmla="val 6000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2F9D93C9-3778-AEC9-59E5-4DB0A28B1E7E}"/>
              </a:ext>
            </a:extLst>
          </p:cNvPr>
          <p:cNvSpPr/>
          <p:nvPr/>
        </p:nvSpPr>
        <p:spPr>
          <a:xfrm>
            <a:off x="7845552" y="1847088"/>
            <a:ext cx="36576" cy="384048"/>
          </a:xfrm>
          <a:prstGeom prst="rect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8B4D65BD-2723-9739-8970-266C10EC29D9}"/>
              </a:ext>
            </a:extLst>
          </p:cNvPr>
          <p:cNvSpPr/>
          <p:nvPr/>
        </p:nvSpPr>
        <p:spPr>
          <a:xfrm>
            <a:off x="7973568" y="1810512"/>
            <a:ext cx="34107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Balance total</a:t>
            </a:r>
            <a:endParaRPr lang="en-US" sz="12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A8B38703-E1F0-6CC5-7239-39572DF18894}"/>
              </a:ext>
            </a:extLst>
          </p:cNvPr>
          <p:cNvSpPr/>
          <p:nvPr/>
        </p:nvSpPr>
        <p:spPr>
          <a:xfrm>
            <a:off x="7882128" y="2267712"/>
            <a:ext cx="348386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Visión general del capital activo y los resultados acumulados.</a:t>
            </a:r>
            <a:endParaRPr lang="en-US" sz="102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8DE70549-CF30-1D91-BF76-629F60232811}"/>
              </a:ext>
            </a:extLst>
          </p:cNvPr>
          <p:cNvSpPr/>
          <p:nvPr/>
        </p:nvSpPr>
        <p:spPr>
          <a:xfrm>
            <a:off x="7680960" y="2724912"/>
            <a:ext cx="3886200" cy="914400"/>
          </a:xfrm>
          <a:prstGeom prst="roundRect">
            <a:avLst>
              <a:gd name="adj" fmla="val 6000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BD1FF013-1FAB-21F4-5D6C-97E0103505D6}"/>
              </a:ext>
            </a:extLst>
          </p:cNvPr>
          <p:cNvSpPr/>
          <p:nvPr/>
        </p:nvSpPr>
        <p:spPr>
          <a:xfrm>
            <a:off x="7845552" y="2926080"/>
            <a:ext cx="36576" cy="384048"/>
          </a:xfrm>
          <a:prstGeom prst="rect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0B444EBF-A769-9EA1-2C1C-D3C839C582F4}"/>
              </a:ext>
            </a:extLst>
          </p:cNvPr>
          <p:cNvSpPr/>
          <p:nvPr/>
        </p:nvSpPr>
        <p:spPr>
          <a:xfrm>
            <a:off x="7973568" y="2889504"/>
            <a:ext cx="34107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Distribución del balance</a:t>
            </a:r>
            <a:endParaRPr lang="en-US" sz="1200" dirty="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03975DCA-CD0A-9149-D0B3-F99FF12B5DD4}"/>
              </a:ext>
            </a:extLst>
          </p:cNvPr>
          <p:cNvSpPr/>
          <p:nvPr/>
        </p:nvSpPr>
        <p:spPr>
          <a:xfrm>
            <a:off x="7882128" y="3346704"/>
            <a:ext cx="348386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Separa capital depositado, ganancias acumuladas y comisiones de red.</a:t>
            </a:r>
            <a:endParaRPr lang="en-US" sz="102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63EC2B23-5D63-A8C4-12AF-9924596F9A98}"/>
              </a:ext>
            </a:extLst>
          </p:cNvPr>
          <p:cNvSpPr/>
          <p:nvPr/>
        </p:nvSpPr>
        <p:spPr>
          <a:xfrm>
            <a:off x="7680960" y="3803904"/>
            <a:ext cx="3886200" cy="914400"/>
          </a:xfrm>
          <a:prstGeom prst="roundRect">
            <a:avLst>
              <a:gd name="adj" fmla="val 6000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D974DAF9-AB1E-2EAF-1AC4-B063AC936A3A}"/>
              </a:ext>
            </a:extLst>
          </p:cNvPr>
          <p:cNvSpPr/>
          <p:nvPr/>
        </p:nvSpPr>
        <p:spPr>
          <a:xfrm>
            <a:off x="7845552" y="4005072"/>
            <a:ext cx="36576" cy="384048"/>
          </a:xfrm>
          <a:prstGeom prst="rect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CAE427BB-C147-F689-C3B3-3B33591E2A9D}"/>
              </a:ext>
            </a:extLst>
          </p:cNvPr>
          <p:cNvSpPr/>
          <p:nvPr/>
        </p:nvSpPr>
        <p:spPr>
          <a:xfrm>
            <a:off x="7973568" y="3968496"/>
            <a:ext cx="34107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Disponibilidad</a:t>
            </a:r>
            <a:endParaRPr lang="en-US" sz="120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F46A0D76-F919-9DA6-C14F-ECFD0FDB0755}"/>
              </a:ext>
            </a:extLst>
          </p:cNvPr>
          <p:cNvSpPr/>
          <p:nvPr/>
        </p:nvSpPr>
        <p:spPr>
          <a:xfrm>
            <a:off x="7882128" y="4425696"/>
            <a:ext cx="348386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Distingue lo disponible para retirar, lo pendiente y el capital en permanencia.</a:t>
            </a:r>
            <a:endParaRPr lang="en-US" sz="1020" dirty="0"/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C93AD8A1-4BCF-8EDB-A9FE-6FB107443A32}"/>
              </a:ext>
            </a:extLst>
          </p:cNvPr>
          <p:cNvSpPr/>
          <p:nvPr/>
        </p:nvSpPr>
        <p:spPr>
          <a:xfrm>
            <a:off x="7726680" y="49834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7F8FA"/>
                </a:solidFill>
              </a:rPr>
              <a:t>Wallet responde a una pregunta: “¿Qué tengo disponible y de dónde viene?”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093547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8E54E752-DD0D-391D-2862-316BA19D2FE6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2 · WALLET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565F345D-BA6D-FFEC-A5C9-21D3F27476A9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Cómo leer el balance total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BC9EB677-6158-B920-6EEA-BAEA1CBFFA30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La primera tarjeta </a:t>
            </a:r>
            <a:r>
              <a:rPr lang="en-US" sz="1150" dirty="0" err="1">
                <a:solidFill>
                  <a:srgbClr val="A9B0C2"/>
                </a:solidFill>
              </a:rPr>
              <a:t>muestra</a:t>
            </a:r>
            <a:r>
              <a:rPr lang="en-US" sz="1150" dirty="0">
                <a:solidFill>
                  <a:srgbClr val="A9B0C2"/>
                </a:solidFill>
              </a:rPr>
              <a:t> </a:t>
            </a:r>
            <a:r>
              <a:rPr lang="en-US" sz="1150" dirty="0" err="1">
                <a:solidFill>
                  <a:srgbClr val="A9B0C2"/>
                </a:solidFill>
              </a:rPr>
              <a:t>el</a:t>
            </a:r>
            <a:r>
              <a:rPr lang="en-US" sz="1150" dirty="0">
                <a:solidFill>
                  <a:srgbClr val="A9B0C2"/>
                </a:solidFill>
              </a:rPr>
              <a:t> balance global de la cuenta.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60B29F5C-FAFE-E44F-DE7D-850846E76601}"/>
              </a:ext>
            </a:extLst>
          </p:cNvPr>
          <p:cNvSpPr/>
          <p:nvPr/>
        </p:nvSpPr>
        <p:spPr>
          <a:xfrm>
            <a:off x="667512" y="1810512"/>
            <a:ext cx="5797296" cy="2276856"/>
          </a:xfrm>
          <a:prstGeom prst="roundRect">
            <a:avLst>
              <a:gd name="adj" fmla="val 3213"/>
            </a:avLst>
          </a:prstGeom>
          <a:solidFill>
            <a:srgbClr val="0E1325"/>
          </a:solidFill>
          <a:ln w="12700">
            <a:solidFill>
              <a:srgbClr val="28C98B"/>
            </a:solidFill>
            <a:prstDash val="solid"/>
          </a:ln>
        </p:spPr>
      </p:sp>
      <p:pic>
        <p:nvPicPr>
          <p:cNvPr id="8" name="Image 0" descr="/mnt/data/aurum_assets/wallet_balance.png">
            <a:extLst>
              <a:ext uri="{FF2B5EF4-FFF2-40B4-BE49-F238E27FC236}">
                <a16:creationId xmlns:a16="http://schemas.microsoft.com/office/drawing/2014/main" id="{34898706-9397-9C85-B0DF-BA73E7372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828800"/>
            <a:ext cx="5760720" cy="2240280"/>
          </a:xfrm>
          <a:prstGeom prst="rect">
            <a:avLst/>
          </a:prstGeom>
        </p:spPr>
      </p:pic>
      <p:sp>
        <p:nvSpPr>
          <p:cNvPr id="9" name="Text 4">
            <a:extLst>
              <a:ext uri="{FF2B5EF4-FFF2-40B4-BE49-F238E27FC236}">
                <a16:creationId xmlns:a16="http://schemas.microsoft.com/office/drawing/2014/main" id="{EF3BF8F2-4E49-3212-1DD0-E27D05A05931}"/>
              </a:ext>
            </a:extLst>
          </p:cNvPr>
          <p:cNvSpPr/>
          <p:nvPr/>
        </p:nvSpPr>
        <p:spPr>
          <a:xfrm>
            <a:off x="6812280" y="1783080"/>
            <a:ext cx="1371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8C98B"/>
                </a:solidFill>
              </a:rPr>
              <a:t>En la captura</a:t>
            </a:r>
            <a:endParaRPr lang="en-US" sz="1300" dirty="0"/>
          </a:p>
        </p:txBody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281546BB-02EE-1F4C-AEF4-6B6F88D187F3}"/>
              </a:ext>
            </a:extLst>
          </p:cNvPr>
          <p:cNvSpPr/>
          <p:nvPr/>
        </p:nvSpPr>
        <p:spPr>
          <a:xfrm>
            <a:off x="6812280" y="2212848"/>
            <a:ext cx="2057400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D894DAC8-30B7-70C0-D475-AA8CA7C9BD44}"/>
              </a:ext>
            </a:extLst>
          </p:cNvPr>
          <p:cNvSpPr/>
          <p:nvPr/>
        </p:nvSpPr>
        <p:spPr>
          <a:xfrm>
            <a:off x="6976872" y="2359152"/>
            <a:ext cx="17282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BALANCE TOTAL</a:t>
            </a:r>
            <a:endParaRPr lang="en-US" sz="87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5C3C4818-E4A2-A3A5-3864-C1B73E4932F5}"/>
              </a:ext>
            </a:extLst>
          </p:cNvPr>
          <p:cNvSpPr/>
          <p:nvPr/>
        </p:nvSpPr>
        <p:spPr>
          <a:xfrm>
            <a:off x="6976872" y="2560320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7F8FA"/>
                </a:solidFill>
              </a:rPr>
              <a:t>US$2,112.66</a:t>
            </a:r>
            <a:endParaRPr lang="en-US" sz="170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64A5C76B-019E-7B42-A00A-F423F55108F3}"/>
              </a:ext>
            </a:extLst>
          </p:cNvPr>
          <p:cNvSpPr/>
          <p:nvPr/>
        </p:nvSpPr>
        <p:spPr>
          <a:xfrm>
            <a:off x="9098280" y="2212848"/>
            <a:ext cx="2057400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09E4EEDA-0634-7B86-F5B7-104FAA44F510}"/>
              </a:ext>
            </a:extLst>
          </p:cNvPr>
          <p:cNvSpPr/>
          <p:nvPr/>
        </p:nvSpPr>
        <p:spPr>
          <a:xfrm>
            <a:off x="9262872" y="2359152"/>
            <a:ext cx="17282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CAPITAL</a:t>
            </a:r>
            <a:endParaRPr lang="en-US" sz="870" dirty="0"/>
          </a:p>
        </p:txBody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556F7085-C0A8-A7A0-24DB-CB1FB00B5480}"/>
              </a:ext>
            </a:extLst>
          </p:cNvPr>
          <p:cNvSpPr/>
          <p:nvPr/>
        </p:nvSpPr>
        <p:spPr>
          <a:xfrm>
            <a:off x="9262872" y="2560320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0B341"/>
                </a:solidFill>
              </a:rPr>
              <a:t>US$400.00</a:t>
            </a:r>
            <a:endParaRPr lang="en-US" sz="1700" dirty="0"/>
          </a:p>
        </p:txBody>
      </p:sp>
      <p:sp>
        <p:nvSpPr>
          <p:cNvPr id="16" name="Shape 11">
            <a:extLst>
              <a:ext uri="{FF2B5EF4-FFF2-40B4-BE49-F238E27FC236}">
                <a16:creationId xmlns:a16="http://schemas.microsoft.com/office/drawing/2014/main" id="{B0CDDC8F-74D1-A76B-06F1-7BCF2E4FD045}"/>
              </a:ext>
            </a:extLst>
          </p:cNvPr>
          <p:cNvSpPr/>
          <p:nvPr/>
        </p:nvSpPr>
        <p:spPr>
          <a:xfrm>
            <a:off x="6812280" y="3246120"/>
            <a:ext cx="2057400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FD8C8CEB-5BF5-933D-7CFB-1EC2E23D5FD8}"/>
              </a:ext>
            </a:extLst>
          </p:cNvPr>
          <p:cNvSpPr/>
          <p:nvPr/>
        </p:nvSpPr>
        <p:spPr>
          <a:xfrm>
            <a:off x="6976872" y="3392424"/>
            <a:ext cx="17282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GANANCIAS</a:t>
            </a:r>
            <a:endParaRPr lang="en-US" sz="870" dirty="0"/>
          </a:p>
        </p:txBody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87C7039D-93AC-78A8-15BF-966E38451D1A}"/>
              </a:ext>
            </a:extLst>
          </p:cNvPr>
          <p:cNvSpPr/>
          <p:nvPr/>
        </p:nvSpPr>
        <p:spPr>
          <a:xfrm>
            <a:off x="6976872" y="3593592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8C98B"/>
                </a:solidFill>
              </a:rPr>
              <a:t>US$1,712.66</a:t>
            </a:r>
            <a:endParaRPr lang="en-US" sz="1700" dirty="0"/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54DE683D-EA85-3A75-ADF6-0539FD85A30B}"/>
              </a:ext>
            </a:extLst>
          </p:cNvPr>
          <p:cNvSpPr/>
          <p:nvPr/>
        </p:nvSpPr>
        <p:spPr>
          <a:xfrm>
            <a:off x="9098280" y="3246120"/>
            <a:ext cx="2057400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4C44678B-84DC-4A5E-ABD4-EB2D4A77E7C1}"/>
              </a:ext>
            </a:extLst>
          </p:cNvPr>
          <p:cNvSpPr/>
          <p:nvPr/>
        </p:nvSpPr>
        <p:spPr>
          <a:xfrm>
            <a:off x="9262872" y="3392424"/>
            <a:ext cx="17282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VARIACIÓN</a:t>
            </a:r>
            <a:endParaRPr lang="en-US" sz="870" dirty="0"/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37CBBAF6-14F3-C812-164E-AFFA99C5B590}"/>
              </a:ext>
            </a:extLst>
          </p:cNvPr>
          <p:cNvSpPr/>
          <p:nvPr/>
        </p:nvSpPr>
        <p:spPr>
          <a:xfrm>
            <a:off x="9262872" y="3593592"/>
            <a:ext cx="172821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8C98B"/>
                </a:solidFill>
              </a:rPr>
              <a:t>+US$1,712.66</a:t>
            </a:r>
            <a:endParaRPr lang="en-US" sz="1700" dirty="0"/>
          </a:p>
        </p:txBody>
      </p:sp>
      <p:sp>
        <p:nvSpPr>
          <p:cNvPr id="22" name="Text 17">
            <a:extLst>
              <a:ext uri="{FF2B5EF4-FFF2-40B4-BE49-F238E27FC236}">
                <a16:creationId xmlns:a16="http://schemas.microsoft.com/office/drawing/2014/main" id="{48BB0A22-F6FC-0802-E1FF-29EF6DD9507D}"/>
              </a:ext>
            </a:extLst>
          </p:cNvPr>
          <p:cNvSpPr/>
          <p:nvPr/>
        </p:nvSpPr>
        <p:spPr>
          <a:xfrm>
            <a:off x="9262872" y="3867912"/>
            <a:ext cx="172821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40" dirty="0">
                <a:solidFill>
                  <a:srgbClr val="A9B0C2"/>
                </a:solidFill>
              </a:rPr>
              <a:t>vs. depósito inicial</a:t>
            </a:r>
            <a:endParaRPr lang="en-US" sz="740" dirty="0"/>
          </a:p>
        </p:txBody>
      </p:sp>
      <p:sp>
        <p:nvSpPr>
          <p:cNvPr id="23" name="Text 18">
            <a:extLst>
              <a:ext uri="{FF2B5EF4-FFF2-40B4-BE49-F238E27FC236}">
                <a16:creationId xmlns:a16="http://schemas.microsoft.com/office/drawing/2014/main" id="{2B0D65D9-FC30-0BC8-BCCD-79F8B1594640}"/>
              </a:ext>
            </a:extLst>
          </p:cNvPr>
          <p:cNvSpPr/>
          <p:nvPr/>
        </p:nvSpPr>
        <p:spPr>
          <a:xfrm>
            <a:off x="685800" y="4526280"/>
            <a:ext cx="1554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7F8FA"/>
                </a:solidFill>
              </a:rPr>
              <a:t>Qué significa</a:t>
            </a:r>
            <a:endParaRPr lang="en-US" sz="1300" dirty="0"/>
          </a:p>
        </p:txBody>
      </p:sp>
      <p:sp>
        <p:nvSpPr>
          <p:cNvPr id="24" name="Text 19">
            <a:extLst>
              <a:ext uri="{FF2B5EF4-FFF2-40B4-BE49-F238E27FC236}">
                <a16:creationId xmlns:a16="http://schemas.microsoft.com/office/drawing/2014/main" id="{52D735AF-697C-FBB7-A97B-53AD8237960D}"/>
              </a:ext>
            </a:extLst>
          </p:cNvPr>
          <p:cNvSpPr/>
          <p:nvPr/>
        </p:nvSpPr>
        <p:spPr>
          <a:xfrm>
            <a:off x="685800" y="4919472"/>
            <a:ext cx="10241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80" dirty="0">
                <a:solidFill>
                  <a:srgbClr val="A9B0C2"/>
                </a:solidFill>
              </a:rPr>
              <a:t>El balance total no debe leerse como una sola cifra aislada. Wallet permite identificar qué parte corresponde al capital y qué parte corresponde a resultados acumulados.</a:t>
            </a:r>
            <a:endParaRPr lang="en-US" sz="1180" dirty="0"/>
          </a:p>
        </p:txBody>
      </p:sp>
    </p:spTree>
    <p:extLst>
      <p:ext uri="{BB962C8B-B14F-4D97-AF65-F5344CB8AC3E}">
        <p14:creationId xmlns:p14="http://schemas.microsoft.com/office/powerpoint/2010/main" val="20675241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1E0FE6AF-7EFC-D9D8-7176-6F5403841CF7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2 · WALLET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95D55E3F-0106-96C4-16FB-225EB9B7AED0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Distribución del balance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8F9AA3EF-80B1-6F50-C264-CB64A984118F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Esta sección explica de dónde proviene el total de la cuenta.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8B059005-19CA-B66D-F6A7-343F7EE5F888}"/>
              </a:ext>
            </a:extLst>
          </p:cNvPr>
          <p:cNvSpPr/>
          <p:nvPr/>
        </p:nvSpPr>
        <p:spPr>
          <a:xfrm>
            <a:off x="621792" y="1719072"/>
            <a:ext cx="5705856" cy="3099816"/>
          </a:xfrm>
          <a:prstGeom prst="roundRect">
            <a:avLst>
              <a:gd name="adj" fmla="val 2360"/>
            </a:avLst>
          </a:prstGeom>
          <a:solidFill>
            <a:srgbClr val="0E1325"/>
          </a:solidFill>
          <a:ln w="12700">
            <a:solidFill>
              <a:srgbClr val="28C98B"/>
            </a:solidFill>
            <a:prstDash val="solid"/>
          </a:ln>
        </p:spPr>
      </p:sp>
      <p:pic>
        <p:nvPicPr>
          <p:cNvPr id="8" name="Image 0" descr="/mnt/data/aurum_assets/wallet_distribution.png">
            <a:extLst>
              <a:ext uri="{FF2B5EF4-FFF2-40B4-BE49-F238E27FC236}">
                <a16:creationId xmlns:a16="http://schemas.microsoft.com/office/drawing/2014/main" id="{EF01653F-B0FD-1723-4ADE-14AA0E6FB8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737360"/>
            <a:ext cx="5669280" cy="3063240"/>
          </a:xfrm>
          <a:prstGeom prst="rect">
            <a:avLst/>
          </a:prstGeom>
        </p:spPr>
      </p:pic>
      <p:sp>
        <p:nvSpPr>
          <p:cNvPr id="9" name="Shape 4">
            <a:extLst>
              <a:ext uri="{FF2B5EF4-FFF2-40B4-BE49-F238E27FC236}">
                <a16:creationId xmlns:a16="http://schemas.microsoft.com/office/drawing/2014/main" id="{6E54BB77-ECE8-D137-2861-417812873F8A}"/>
              </a:ext>
            </a:extLst>
          </p:cNvPr>
          <p:cNvSpPr/>
          <p:nvPr/>
        </p:nvSpPr>
        <p:spPr>
          <a:xfrm>
            <a:off x="6675120" y="1783080"/>
            <a:ext cx="4617720" cy="868680"/>
          </a:xfrm>
          <a:prstGeom prst="roundRect">
            <a:avLst>
              <a:gd name="adj" fmla="val 6316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C27FCE1A-6456-6BC2-6C22-748DF3796419}"/>
              </a:ext>
            </a:extLst>
          </p:cNvPr>
          <p:cNvSpPr/>
          <p:nvPr/>
        </p:nvSpPr>
        <p:spPr>
          <a:xfrm>
            <a:off x="6839712" y="1984248"/>
            <a:ext cx="36576" cy="384048"/>
          </a:xfrm>
          <a:prstGeom prst="rect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4D849616-8AD6-25D3-DDF6-ADB078D08FC1}"/>
              </a:ext>
            </a:extLst>
          </p:cNvPr>
          <p:cNvSpPr/>
          <p:nvPr/>
        </p:nvSpPr>
        <p:spPr>
          <a:xfrm>
            <a:off x="6967728" y="1947672"/>
            <a:ext cx="4142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Capital depositado</a:t>
            </a:r>
            <a:endParaRPr lang="en-US" sz="12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5E840581-9423-21EF-BB87-B47FD3A5651B}"/>
              </a:ext>
            </a:extLst>
          </p:cNvPr>
          <p:cNvSpPr/>
          <p:nvPr/>
        </p:nvSpPr>
        <p:spPr>
          <a:xfrm>
            <a:off x="6876288" y="2404872"/>
            <a:ext cx="4215384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Monto aportado y asociado al plan activo.</a:t>
            </a:r>
            <a:endParaRPr lang="en-US" sz="102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87BCB785-31E6-779E-4FAF-2668C3B92634}"/>
              </a:ext>
            </a:extLst>
          </p:cNvPr>
          <p:cNvSpPr/>
          <p:nvPr/>
        </p:nvSpPr>
        <p:spPr>
          <a:xfrm>
            <a:off x="6675120" y="2788920"/>
            <a:ext cx="4617720" cy="868680"/>
          </a:xfrm>
          <a:prstGeom prst="roundRect">
            <a:avLst>
              <a:gd name="adj" fmla="val 6316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979B7F45-A429-C818-FE1F-8E64DB0432D3}"/>
              </a:ext>
            </a:extLst>
          </p:cNvPr>
          <p:cNvSpPr/>
          <p:nvPr/>
        </p:nvSpPr>
        <p:spPr>
          <a:xfrm>
            <a:off x="6839712" y="2990088"/>
            <a:ext cx="36576" cy="384048"/>
          </a:xfrm>
          <a:prstGeom prst="rect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89B5499E-8B0B-F977-8FC1-9B1422AB055D}"/>
              </a:ext>
            </a:extLst>
          </p:cNvPr>
          <p:cNvSpPr/>
          <p:nvPr/>
        </p:nvSpPr>
        <p:spPr>
          <a:xfrm>
            <a:off x="6967728" y="2953512"/>
            <a:ext cx="4142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Ganancias acumuladas</a:t>
            </a:r>
            <a:endParaRPr lang="en-US" sz="1200" dirty="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977DF020-8A8C-BA52-2A83-8810D70584DA}"/>
              </a:ext>
            </a:extLst>
          </p:cNvPr>
          <p:cNvSpPr/>
          <p:nvPr/>
        </p:nvSpPr>
        <p:spPr>
          <a:xfrm>
            <a:off x="6876288" y="3410712"/>
            <a:ext cx="4215384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Resultados registrados por la actividad de posiciones.</a:t>
            </a:r>
            <a:endParaRPr lang="en-US" sz="102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52073C1C-984E-23A2-57AE-07210954F8C3}"/>
              </a:ext>
            </a:extLst>
          </p:cNvPr>
          <p:cNvSpPr/>
          <p:nvPr/>
        </p:nvSpPr>
        <p:spPr>
          <a:xfrm>
            <a:off x="6675120" y="3794760"/>
            <a:ext cx="4617720" cy="868680"/>
          </a:xfrm>
          <a:prstGeom prst="roundRect">
            <a:avLst>
              <a:gd name="adj" fmla="val 6316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541BC133-D16C-361F-9F24-2D9B8DBE235C}"/>
              </a:ext>
            </a:extLst>
          </p:cNvPr>
          <p:cNvSpPr/>
          <p:nvPr/>
        </p:nvSpPr>
        <p:spPr>
          <a:xfrm>
            <a:off x="6839712" y="3995928"/>
            <a:ext cx="36576" cy="384048"/>
          </a:xfrm>
          <a:prstGeom prst="rect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E2E1B9BC-79B1-65F8-69C8-0C977487D107}"/>
              </a:ext>
            </a:extLst>
          </p:cNvPr>
          <p:cNvSpPr/>
          <p:nvPr/>
        </p:nvSpPr>
        <p:spPr>
          <a:xfrm>
            <a:off x="6967728" y="3959352"/>
            <a:ext cx="4142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Comisiones de red</a:t>
            </a:r>
            <a:endParaRPr lang="en-US" sz="120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63FB572F-B7A9-FA92-3D3F-32355D4F41DA}"/>
              </a:ext>
            </a:extLst>
          </p:cNvPr>
          <p:cNvSpPr/>
          <p:nvPr/>
        </p:nvSpPr>
        <p:spPr>
          <a:xfrm>
            <a:off x="6876288" y="4416552"/>
            <a:ext cx="4215384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Beneficios asociados a la estructura de Aurum Network.</a:t>
            </a:r>
            <a:endParaRPr lang="en-US" sz="1020" dirty="0"/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973E463A-CFA7-00E4-0972-7A842168A8C0}"/>
              </a:ext>
            </a:extLst>
          </p:cNvPr>
          <p:cNvSpPr/>
          <p:nvPr/>
        </p:nvSpPr>
        <p:spPr>
          <a:xfrm>
            <a:off x="1234440" y="5166360"/>
            <a:ext cx="9692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7F8FA"/>
                </a:solidFill>
              </a:rPr>
              <a:t>Consejo para nuevos usuarios: siempre revisa la composición, no solo el “Balance total”.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418725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C61EA6E7-56EB-554B-4B7D-C0347F78316F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2 · WALLET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0FB3DA8A-0251-C80A-6D9A-17B8D7D51156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Disponible, pendiente y capital en permanencia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AB29EC12-90CA-438D-C4EC-40DB1170DE4E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Wallet separa el dinero según su estado dentro del ciclo.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0E5B3B56-5E08-2F55-6308-54FC4C6FFF40}"/>
              </a:ext>
            </a:extLst>
          </p:cNvPr>
          <p:cNvSpPr/>
          <p:nvPr/>
        </p:nvSpPr>
        <p:spPr>
          <a:xfrm>
            <a:off x="530352" y="1818332"/>
            <a:ext cx="6986016" cy="1071172"/>
          </a:xfrm>
          <a:prstGeom prst="roundRect">
            <a:avLst>
              <a:gd name="adj" fmla="val 5369"/>
            </a:avLst>
          </a:prstGeom>
          <a:solidFill>
            <a:srgbClr val="0E1325"/>
          </a:solidFill>
          <a:ln w="12700">
            <a:solidFill>
              <a:srgbClr val="28C98B"/>
            </a:solidFill>
            <a:prstDash val="solid"/>
          </a:ln>
        </p:spPr>
      </p:sp>
      <p:pic>
        <p:nvPicPr>
          <p:cNvPr id="8" name="Image 0" descr="/mnt/data/aurum_assets/wallet_mid.png">
            <a:extLst>
              <a:ext uri="{FF2B5EF4-FFF2-40B4-BE49-F238E27FC236}">
                <a16:creationId xmlns:a16="http://schemas.microsoft.com/office/drawing/2014/main" id="{1605A2B3-2A26-D7C5-A2F0-A3930E990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828800"/>
            <a:ext cx="6949440" cy="1042416"/>
          </a:xfrm>
          <a:prstGeom prst="rect">
            <a:avLst/>
          </a:prstGeom>
        </p:spPr>
      </p:pic>
      <p:sp>
        <p:nvSpPr>
          <p:cNvPr id="9" name="Shape 4">
            <a:extLst>
              <a:ext uri="{FF2B5EF4-FFF2-40B4-BE49-F238E27FC236}">
                <a16:creationId xmlns:a16="http://schemas.microsoft.com/office/drawing/2014/main" id="{66B24428-4209-6DA8-F648-F2F127C35C2A}"/>
              </a:ext>
            </a:extLst>
          </p:cNvPr>
          <p:cNvSpPr/>
          <p:nvPr/>
        </p:nvSpPr>
        <p:spPr>
          <a:xfrm>
            <a:off x="7799832" y="1810512"/>
            <a:ext cx="3328416" cy="2093976"/>
          </a:xfrm>
          <a:prstGeom prst="roundRect">
            <a:avLst>
              <a:gd name="adj" fmla="val 3493"/>
            </a:avLst>
          </a:prstGeom>
          <a:solidFill>
            <a:srgbClr val="0E1325"/>
          </a:solidFill>
          <a:ln w="12700">
            <a:solidFill>
              <a:srgbClr val="28C98B"/>
            </a:solidFill>
            <a:prstDash val="solid"/>
          </a:ln>
        </p:spPr>
      </p:sp>
      <p:pic>
        <p:nvPicPr>
          <p:cNvPr id="10" name="Image 1" descr="/mnt/data/aurum_assets/wallet_withdraw.png">
            <a:extLst>
              <a:ext uri="{FF2B5EF4-FFF2-40B4-BE49-F238E27FC236}">
                <a16:creationId xmlns:a16="http://schemas.microsoft.com/office/drawing/2014/main" id="{DABB5A8E-7A8A-81AF-17D2-7DA580406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1828800"/>
            <a:ext cx="3291840" cy="2057400"/>
          </a:xfrm>
          <a:prstGeom prst="rect">
            <a:avLst/>
          </a:prstGeom>
        </p:spPr>
      </p:pic>
      <p:sp>
        <p:nvSpPr>
          <p:cNvPr id="11" name="Shape 5">
            <a:extLst>
              <a:ext uri="{FF2B5EF4-FFF2-40B4-BE49-F238E27FC236}">
                <a16:creationId xmlns:a16="http://schemas.microsoft.com/office/drawing/2014/main" id="{59DD7778-442C-0793-E8AB-459202094C35}"/>
              </a:ext>
            </a:extLst>
          </p:cNvPr>
          <p:cNvSpPr/>
          <p:nvPr/>
        </p:nvSpPr>
        <p:spPr>
          <a:xfrm>
            <a:off x="548640" y="4160520"/>
            <a:ext cx="3246120" cy="1234440"/>
          </a:xfrm>
          <a:prstGeom prst="roundRect">
            <a:avLst>
              <a:gd name="adj" fmla="val 4444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2" name="Shape 6">
            <a:extLst>
              <a:ext uri="{FF2B5EF4-FFF2-40B4-BE49-F238E27FC236}">
                <a16:creationId xmlns:a16="http://schemas.microsoft.com/office/drawing/2014/main" id="{92726B22-FC73-359E-FB8B-2835293940DE}"/>
              </a:ext>
            </a:extLst>
          </p:cNvPr>
          <p:cNvSpPr/>
          <p:nvPr/>
        </p:nvSpPr>
        <p:spPr>
          <a:xfrm>
            <a:off x="713232" y="4361688"/>
            <a:ext cx="36576" cy="384048"/>
          </a:xfrm>
          <a:prstGeom prst="rect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39AC4899-DB30-F464-8A0E-A937F6647676}"/>
              </a:ext>
            </a:extLst>
          </p:cNvPr>
          <p:cNvSpPr/>
          <p:nvPr/>
        </p:nvSpPr>
        <p:spPr>
          <a:xfrm>
            <a:off x="841248" y="4325112"/>
            <a:ext cx="27706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Disponible para retirar</a:t>
            </a:r>
            <a:endParaRPr lang="en-US" sz="1200" dirty="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AF1CDDC8-5F22-BF9A-A40A-F43448383624}"/>
              </a:ext>
            </a:extLst>
          </p:cNvPr>
          <p:cNvSpPr/>
          <p:nvPr/>
        </p:nvSpPr>
        <p:spPr>
          <a:xfrm>
            <a:off x="749808" y="4782312"/>
            <a:ext cx="2843784" cy="4663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Cantidad que la interfaz identifica como disponible actualmente para solicitar retiro.</a:t>
            </a:r>
            <a:endParaRPr lang="en-US" sz="1020" dirty="0"/>
          </a:p>
        </p:txBody>
      </p:sp>
      <p:sp>
        <p:nvSpPr>
          <p:cNvPr id="15" name="Shape 9">
            <a:extLst>
              <a:ext uri="{FF2B5EF4-FFF2-40B4-BE49-F238E27FC236}">
                <a16:creationId xmlns:a16="http://schemas.microsoft.com/office/drawing/2014/main" id="{C90AFE03-FAFF-7502-5A84-0D768480B034}"/>
              </a:ext>
            </a:extLst>
          </p:cNvPr>
          <p:cNvSpPr/>
          <p:nvPr/>
        </p:nvSpPr>
        <p:spPr>
          <a:xfrm>
            <a:off x="4023360" y="4160520"/>
            <a:ext cx="3246120" cy="1234440"/>
          </a:xfrm>
          <a:prstGeom prst="roundRect">
            <a:avLst>
              <a:gd name="adj" fmla="val 4444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6" name="Shape 10">
            <a:extLst>
              <a:ext uri="{FF2B5EF4-FFF2-40B4-BE49-F238E27FC236}">
                <a16:creationId xmlns:a16="http://schemas.microsoft.com/office/drawing/2014/main" id="{73820FB6-F717-1A80-CD42-67399BCFE3A4}"/>
              </a:ext>
            </a:extLst>
          </p:cNvPr>
          <p:cNvSpPr/>
          <p:nvPr/>
        </p:nvSpPr>
        <p:spPr>
          <a:xfrm>
            <a:off x="4187952" y="4361688"/>
            <a:ext cx="36576" cy="384048"/>
          </a:xfrm>
          <a:prstGeom prst="rect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7" name="Text 11">
            <a:extLst>
              <a:ext uri="{FF2B5EF4-FFF2-40B4-BE49-F238E27FC236}">
                <a16:creationId xmlns:a16="http://schemas.microsoft.com/office/drawing/2014/main" id="{1C2A180A-B662-6EDF-82FE-DF8F6F9A0C41}"/>
              </a:ext>
            </a:extLst>
          </p:cNvPr>
          <p:cNvSpPr/>
          <p:nvPr/>
        </p:nvSpPr>
        <p:spPr>
          <a:xfrm>
            <a:off x="4315968" y="4325112"/>
            <a:ext cx="27706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Ganancias pendientes</a:t>
            </a:r>
            <a:endParaRPr lang="en-US" sz="1200" dirty="0"/>
          </a:p>
        </p:txBody>
      </p:sp>
      <p:sp>
        <p:nvSpPr>
          <p:cNvPr id="18" name="Text 12">
            <a:extLst>
              <a:ext uri="{FF2B5EF4-FFF2-40B4-BE49-F238E27FC236}">
                <a16:creationId xmlns:a16="http://schemas.microsoft.com/office/drawing/2014/main" id="{1B99DFB4-3B33-542E-05D5-F1F7FABF59F3}"/>
              </a:ext>
            </a:extLst>
          </p:cNvPr>
          <p:cNvSpPr/>
          <p:nvPr/>
        </p:nvSpPr>
        <p:spPr>
          <a:xfrm>
            <a:off x="4224528" y="4782312"/>
            <a:ext cx="2843784" cy="4663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Resultados aún sujetos al ciclo de liberación mostrado por la plataforma.</a:t>
            </a:r>
            <a:endParaRPr lang="en-US" sz="1020" dirty="0"/>
          </a:p>
        </p:txBody>
      </p:sp>
      <p:sp>
        <p:nvSpPr>
          <p:cNvPr id="19" name="Shape 13">
            <a:extLst>
              <a:ext uri="{FF2B5EF4-FFF2-40B4-BE49-F238E27FC236}">
                <a16:creationId xmlns:a16="http://schemas.microsoft.com/office/drawing/2014/main" id="{FDFE4B6A-2398-B5A7-F8FA-B257091D8268}"/>
              </a:ext>
            </a:extLst>
          </p:cNvPr>
          <p:cNvSpPr/>
          <p:nvPr/>
        </p:nvSpPr>
        <p:spPr>
          <a:xfrm>
            <a:off x="7635240" y="4160520"/>
            <a:ext cx="3611880" cy="1234440"/>
          </a:xfrm>
          <a:prstGeom prst="roundRect">
            <a:avLst>
              <a:gd name="adj" fmla="val 5714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0" name="Shape 14">
            <a:extLst>
              <a:ext uri="{FF2B5EF4-FFF2-40B4-BE49-F238E27FC236}">
                <a16:creationId xmlns:a16="http://schemas.microsoft.com/office/drawing/2014/main" id="{027EBA84-A46F-C052-9999-0470AE65CF4A}"/>
              </a:ext>
            </a:extLst>
          </p:cNvPr>
          <p:cNvSpPr/>
          <p:nvPr/>
        </p:nvSpPr>
        <p:spPr>
          <a:xfrm>
            <a:off x="7799832" y="4361688"/>
            <a:ext cx="36576" cy="384048"/>
          </a:xfrm>
          <a:prstGeom prst="rect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21" name="Text 15">
            <a:extLst>
              <a:ext uri="{FF2B5EF4-FFF2-40B4-BE49-F238E27FC236}">
                <a16:creationId xmlns:a16="http://schemas.microsoft.com/office/drawing/2014/main" id="{B06B5BCD-4C1C-66AD-48E3-1833EF282FE5}"/>
              </a:ext>
            </a:extLst>
          </p:cNvPr>
          <p:cNvSpPr/>
          <p:nvPr/>
        </p:nvSpPr>
        <p:spPr>
          <a:xfrm>
            <a:off x="7927848" y="4325112"/>
            <a:ext cx="31363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Capital en permanencia</a:t>
            </a:r>
            <a:endParaRPr lang="en-US" sz="1200" dirty="0"/>
          </a:p>
        </p:txBody>
      </p:sp>
      <p:sp>
        <p:nvSpPr>
          <p:cNvPr id="22" name="Text 16">
            <a:extLst>
              <a:ext uri="{FF2B5EF4-FFF2-40B4-BE49-F238E27FC236}">
                <a16:creationId xmlns:a16="http://schemas.microsoft.com/office/drawing/2014/main" id="{27F8FF3B-929F-30EE-26F3-DC964A93FFE4}"/>
              </a:ext>
            </a:extLst>
          </p:cNvPr>
          <p:cNvSpPr/>
          <p:nvPr/>
        </p:nvSpPr>
        <p:spPr>
          <a:xfrm>
            <a:off x="7836408" y="4920333"/>
            <a:ext cx="3209544" cy="1920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A9B0C2"/>
                </a:solidFill>
              </a:rPr>
              <a:t>Monto asociado a un periodo mínimo antes de quedar disponible según las condiciones del plan.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0516209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8FA0E91F-37C0-A81B-5B28-2953F0B1F2FA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2 · WALLET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7E12B818-4209-1760-AEC2-69DE927BD889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Liberación semanal y depósitos activos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E2E50078-76F7-A3E0-E81D-E1161F588AC7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Estas dos áreas ayudan a entender cuándo cambia el estado de los fondos.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2777619E-3D1A-B257-943C-6836BA00F833}"/>
              </a:ext>
            </a:extLst>
          </p:cNvPr>
          <p:cNvSpPr/>
          <p:nvPr/>
        </p:nvSpPr>
        <p:spPr>
          <a:xfrm>
            <a:off x="667512" y="1719072"/>
            <a:ext cx="4745736" cy="3236976"/>
          </a:xfrm>
          <a:prstGeom prst="roundRect">
            <a:avLst>
              <a:gd name="adj" fmla="val 2260"/>
            </a:avLst>
          </a:prstGeom>
          <a:solidFill>
            <a:srgbClr val="0E1325"/>
          </a:solidFill>
          <a:ln w="12700">
            <a:solidFill>
              <a:srgbClr val="28C98B"/>
            </a:solidFill>
            <a:prstDash val="solid"/>
          </a:ln>
        </p:spPr>
      </p:sp>
      <p:pic>
        <p:nvPicPr>
          <p:cNvPr id="8" name="Image 0" descr="/mnt/data/aurum_assets/wallet_weekly.png">
            <a:extLst>
              <a:ext uri="{FF2B5EF4-FFF2-40B4-BE49-F238E27FC236}">
                <a16:creationId xmlns:a16="http://schemas.microsoft.com/office/drawing/2014/main" id="{93968C6C-C8BA-B3D7-D57F-92B2D3F89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737360"/>
            <a:ext cx="4709160" cy="3200400"/>
          </a:xfrm>
          <a:prstGeom prst="rect">
            <a:avLst/>
          </a:prstGeom>
        </p:spPr>
      </p:pic>
      <p:sp>
        <p:nvSpPr>
          <p:cNvPr id="9" name="Shape 4">
            <a:extLst>
              <a:ext uri="{FF2B5EF4-FFF2-40B4-BE49-F238E27FC236}">
                <a16:creationId xmlns:a16="http://schemas.microsoft.com/office/drawing/2014/main" id="{F8CD7F1E-256C-1244-DEDB-61DCA819E3B7}"/>
              </a:ext>
            </a:extLst>
          </p:cNvPr>
          <p:cNvSpPr/>
          <p:nvPr/>
        </p:nvSpPr>
        <p:spPr>
          <a:xfrm>
            <a:off x="5696712" y="1719072"/>
            <a:ext cx="5111496" cy="2139696"/>
          </a:xfrm>
          <a:prstGeom prst="roundRect">
            <a:avLst>
              <a:gd name="adj" fmla="val 3419"/>
            </a:avLst>
          </a:prstGeom>
          <a:solidFill>
            <a:srgbClr val="0E1325"/>
          </a:solidFill>
          <a:ln w="12700">
            <a:solidFill>
              <a:srgbClr val="28C98B"/>
            </a:solidFill>
            <a:prstDash val="solid"/>
          </a:ln>
        </p:spPr>
      </p:sp>
      <p:pic>
        <p:nvPicPr>
          <p:cNvPr id="10" name="Image 1" descr="/mnt/data/aurum_assets/wallet_deposits.png">
            <a:extLst>
              <a:ext uri="{FF2B5EF4-FFF2-40B4-BE49-F238E27FC236}">
                <a16:creationId xmlns:a16="http://schemas.microsoft.com/office/drawing/2014/main" id="{3E3B2512-3A6D-765E-9EBF-EAF2CE31A1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1737360"/>
            <a:ext cx="5074920" cy="2103120"/>
          </a:xfrm>
          <a:prstGeom prst="rect">
            <a:avLst/>
          </a:prstGeom>
        </p:spPr>
      </p:pic>
      <p:sp>
        <p:nvSpPr>
          <p:cNvPr id="11" name="Text 5">
            <a:extLst>
              <a:ext uri="{FF2B5EF4-FFF2-40B4-BE49-F238E27FC236}">
                <a16:creationId xmlns:a16="http://schemas.microsoft.com/office/drawing/2014/main" id="{749F864C-75C5-4EE0-FB24-9510DCEB7DB5}"/>
              </a:ext>
            </a:extLst>
          </p:cNvPr>
          <p:cNvSpPr/>
          <p:nvPr/>
        </p:nvSpPr>
        <p:spPr>
          <a:xfrm>
            <a:off x="777240" y="521208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8C98B"/>
                </a:solidFill>
              </a:rPr>
              <a:t>Liberación semanal</a:t>
            </a:r>
            <a:endParaRPr lang="en-US" sz="1300" dirty="0"/>
          </a:p>
        </p:txBody>
      </p:sp>
      <p:sp>
        <p:nvSpPr>
          <p:cNvPr id="12" name="Text 6">
            <a:extLst>
              <a:ext uri="{FF2B5EF4-FFF2-40B4-BE49-F238E27FC236}">
                <a16:creationId xmlns:a16="http://schemas.microsoft.com/office/drawing/2014/main" id="{1684E77E-EBAA-3838-4DF4-A346C93307C2}"/>
              </a:ext>
            </a:extLst>
          </p:cNvPr>
          <p:cNvSpPr/>
          <p:nvPr/>
        </p:nvSpPr>
        <p:spPr>
          <a:xfrm>
            <a:off x="777240" y="5532120"/>
            <a:ext cx="4572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A9B0C2"/>
                </a:solidFill>
              </a:rPr>
              <a:t>Muestra el próximo día de liberación, los días completados y el total liberado dentro del periodo.</a:t>
            </a:r>
            <a:endParaRPr lang="en-US" sz="1080" dirty="0"/>
          </a:p>
        </p:txBody>
      </p:sp>
      <p:sp>
        <p:nvSpPr>
          <p:cNvPr id="13" name="Text 7">
            <a:extLst>
              <a:ext uri="{FF2B5EF4-FFF2-40B4-BE49-F238E27FC236}">
                <a16:creationId xmlns:a16="http://schemas.microsoft.com/office/drawing/2014/main" id="{3E6B9980-632C-6EB4-0AAA-57FE2D8F8F21}"/>
              </a:ext>
            </a:extLst>
          </p:cNvPr>
          <p:cNvSpPr/>
          <p:nvPr/>
        </p:nvSpPr>
        <p:spPr>
          <a:xfrm>
            <a:off x="5806440" y="41605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8C98B"/>
                </a:solidFill>
              </a:rPr>
              <a:t>Depósitos activos</a:t>
            </a:r>
            <a:endParaRPr lang="en-US" sz="1300" dirty="0"/>
          </a:p>
        </p:txBody>
      </p:sp>
      <p:sp>
        <p:nvSpPr>
          <p:cNvPr id="14" name="Text 8">
            <a:extLst>
              <a:ext uri="{FF2B5EF4-FFF2-40B4-BE49-F238E27FC236}">
                <a16:creationId xmlns:a16="http://schemas.microsoft.com/office/drawing/2014/main" id="{D79466E0-4B9F-3DF9-CAD9-6F2FC1DE7F8E}"/>
              </a:ext>
            </a:extLst>
          </p:cNvPr>
          <p:cNvSpPr/>
          <p:nvPr/>
        </p:nvSpPr>
        <p:spPr>
          <a:xfrm>
            <a:off x="5806440" y="452628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A9B0C2"/>
                </a:solidFill>
              </a:rPr>
              <a:t>Permite revisar monto, progreso del periodo, fecha estimada de liberación y estado del depósito.</a:t>
            </a:r>
            <a:endParaRPr lang="en-US" sz="1080" dirty="0"/>
          </a:p>
        </p:txBody>
      </p:sp>
    </p:spTree>
    <p:extLst>
      <p:ext uri="{BB962C8B-B14F-4D97-AF65-F5344CB8AC3E}">
        <p14:creationId xmlns:p14="http://schemas.microsoft.com/office/powerpoint/2010/main" val="3151137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4D7BE475-793B-836E-A19A-1F01A164DC2B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2 · WALLET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326631A8-6CEA-50E0-B532-993868DA803D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Ejemplo de lectura de Wallet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C69899E2-E6F1-751E-EE4A-63A316F47648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Un nuevo usuario debe aprender a separar “saldo total” de “saldo disponible”.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382BE942-B915-C0C9-7660-B272CBCEC78C}"/>
              </a:ext>
            </a:extLst>
          </p:cNvPr>
          <p:cNvSpPr/>
          <p:nvPr/>
        </p:nvSpPr>
        <p:spPr>
          <a:xfrm>
            <a:off x="640080" y="1737360"/>
            <a:ext cx="2377440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0824297F-1222-6097-7549-00E75F320371}"/>
              </a:ext>
            </a:extLst>
          </p:cNvPr>
          <p:cNvSpPr/>
          <p:nvPr/>
        </p:nvSpPr>
        <p:spPr>
          <a:xfrm>
            <a:off x="804672" y="1883664"/>
            <a:ext cx="2048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BALANCE TOTAL</a:t>
            </a:r>
            <a:endParaRPr lang="en-US" sz="87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3D7EE155-6118-D5C4-8E10-69DD8A39E89D}"/>
              </a:ext>
            </a:extLst>
          </p:cNvPr>
          <p:cNvSpPr/>
          <p:nvPr/>
        </p:nvSpPr>
        <p:spPr>
          <a:xfrm>
            <a:off x="804672" y="2084832"/>
            <a:ext cx="2048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7F8FA"/>
                </a:solidFill>
              </a:rPr>
              <a:t>US$2,112.66</a:t>
            </a:r>
            <a:endParaRPr lang="en-US" sz="1700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F6530AAA-310C-FBD8-AF54-DF6744BB7C3B}"/>
              </a:ext>
            </a:extLst>
          </p:cNvPr>
          <p:cNvSpPr/>
          <p:nvPr/>
        </p:nvSpPr>
        <p:spPr>
          <a:xfrm>
            <a:off x="3246120" y="1737360"/>
            <a:ext cx="2377440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69FEF4A1-34F1-B8D1-E774-6436F42678F0}"/>
              </a:ext>
            </a:extLst>
          </p:cNvPr>
          <p:cNvSpPr/>
          <p:nvPr/>
        </p:nvSpPr>
        <p:spPr>
          <a:xfrm>
            <a:off x="3410712" y="1883664"/>
            <a:ext cx="2048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DISPONIBLE RETIRO</a:t>
            </a:r>
            <a:endParaRPr lang="en-US" sz="870" dirty="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66F695E7-DE9E-FFC9-591C-3F81AE08F363}"/>
              </a:ext>
            </a:extLst>
          </p:cNvPr>
          <p:cNvSpPr/>
          <p:nvPr/>
        </p:nvSpPr>
        <p:spPr>
          <a:xfrm>
            <a:off x="3410712" y="2084832"/>
            <a:ext cx="2048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8C98B"/>
                </a:solidFill>
              </a:rPr>
              <a:t>US$436.66</a:t>
            </a:r>
            <a:endParaRPr lang="en-US" sz="1700" dirty="0"/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0513B121-AC2A-534E-C9E4-30EC8581C0BC}"/>
              </a:ext>
            </a:extLst>
          </p:cNvPr>
          <p:cNvSpPr/>
          <p:nvPr/>
        </p:nvSpPr>
        <p:spPr>
          <a:xfrm>
            <a:off x="5852160" y="1737360"/>
            <a:ext cx="2377440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F68B0250-D5AA-25BD-7AB0-19D39ADC2D7E}"/>
              </a:ext>
            </a:extLst>
          </p:cNvPr>
          <p:cNvSpPr/>
          <p:nvPr/>
        </p:nvSpPr>
        <p:spPr>
          <a:xfrm>
            <a:off x="6016752" y="1883664"/>
            <a:ext cx="2048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PENDIENTE</a:t>
            </a:r>
            <a:endParaRPr lang="en-US" sz="87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C4E4E706-397C-36EB-F5E0-AF1B5F5FF344}"/>
              </a:ext>
            </a:extLst>
          </p:cNvPr>
          <p:cNvSpPr/>
          <p:nvPr/>
        </p:nvSpPr>
        <p:spPr>
          <a:xfrm>
            <a:off x="6016752" y="2084832"/>
            <a:ext cx="2048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0B341"/>
                </a:solidFill>
              </a:rPr>
              <a:t>US$1,226.00</a:t>
            </a:r>
            <a:endParaRPr lang="en-US" sz="1700" dirty="0"/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43734B5F-4372-0231-64CD-0E6B1A69C30E}"/>
              </a:ext>
            </a:extLst>
          </p:cNvPr>
          <p:cNvSpPr/>
          <p:nvPr/>
        </p:nvSpPr>
        <p:spPr>
          <a:xfrm>
            <a:off x="8458200" y="1737360"/>
            <a:ext cx="2377440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A8A7CCC5-5F04-20D0-A688-5AE7711C601E}"/>
              </a:ext>
            </a:extLst>
          </p:cNvPr>
          <p:cNvSpPr/>
          <p:nvPr/>
        </p:nvSpPr>
        <p:spPr>
          <a:xfrm>
            <a:off x="8622792" y="1883664"/>
            <a:ext cx="20482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CAPITAL</a:t>
            </a:r>
            <a:endParaRPr lang="en-US" sz="870" dirty="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6F67076A-104E-07BA-6447-E2849E86B89B}"/>
              </a:ext>
            </a:extLst>
          </p:cNvPr>
          <p:cNvSpPr/>
          <p:nvPr/>
        </p:nvSpPr>
        <p:spPr>
          <a:xfrm>
            <a:off x="8622792" y="2084832"/>
            <a:ext cx="20482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C86FF"/>
                </a:solidFill>
              </a:rPr>
              <a:t>US$400.00</a:t>
            </a:r>
            <a:endParaRPr lang="en-US" sz="1700" dirty="0"/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ABB58574-A149-61B7-95AE-BD55C257E062}"/>
              </a:ext>
            </a:extLst>
          </p:cNvPr>
          <p:cNvSpPr/>
          <p:nvPr/>
        </p:nvSpPr>
        <p:spPr>
          <a:xfrm>
            <a:off x="640080" y="2971800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7F8FA"/>
                </a:solidFill>
              </a:rPr>
              <a:t>Interpretación</a:t>
            </a:r>
            <a:endParaRPr lang="en-US" sz="1500" dirty="0"/>
          </a:p>
        </p:txBody>
      </p:sp>
      <p:sp>
        <p:nvSpPr>
          <p:cNvPr id="20" name="Shape 16">
            <a:extLst>
              <a:ext uri="{FF2B5EF4-FFF2-40B4-BE49-F238E27FC236}">
                <a16:creationId xmlns:a16="http://schemas.microsoft.com/office/drawing/2014/main" id="{C307AED2-7180-3E67-6469-DA3828E61369}"/>
              </a:ext>
            </a:extLst>
          </p:cNvPr>
          <p:cNvSpPr/>
          <p:nvPr/>
        </p:nvSpPr>
        <p:spPr>
          <a:xfrm>
            <a:off x="640080" y="350215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49EB2A4B-0218-138B-41BB-43CA0E39EEBF}"/>
              </a:ext>
            </a:extLst>
          </p:cNvPr>
          <p:cNvSpPr/>
          <p:nvPr/>
        </p:nvSpPr>
        <p:spPr>
          <a:xfrm>
            <a:off x="859536" y="3351363"/>
            <a:ext cx="6181344" cy="4549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7F8FA"/>
                </a:solidFill>
              </a:rPr>
              <a:t>El balance total suma distintos componentes; no todo está necesariamente disponible para retiro.</a:t>
            </a:r>
            <a:endParaRPr lang="en-US" sz="1150" dirty="0"/>
          </a:p>
        </p:txBody>
      </p:sp>
      <p:sp>
        <p:nvSpPr>
          <p:cNvPr id="22" name="Shape 18">
            <a:extLst>
              <a:ext uri="{FF2B5EF4-FFF2-40B4-BE49-F238E27FC236}">
                <a16:creationId xmlns:a16="http://schemas.microsoft.com/office/drawing/2014/main" id="{7085FB3F-75B0-E701-8C13-0EE69C06F8C4}"/>
              </a:ext>
            </a:extLst>
          </p:cNvPr>
          <p:cNvSpPr/>
          <p:nvPr/>
        </p:nvSpPr>
        <p:spPr>
          <a:xfrm>
            <a:off x="640080" y="399364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23" name="Text 19">
            <a:extLst>
              <a:ext uri="{FF2B5EF4-FFF2-40B4-BE49-F238E27FC236}">
                <a16:creationId xmlns:a16="http://schemas.microsoft.com/office/drawing/2014/main" id="{DFFF33B4-88FB-050A-DB88-FFABA927261C}"/>
              </a:ext>
            </a:extLst>
          </p:cNvPr>
          <p:cNvSpPr/>
          <p:nvPr/>
        </p:nvSpPr>
        <p:spPr>
          <a:xfrm>
            <a:off x="859536" y="3842853"/>
            <a:ext cx="6181344" cy="4549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7F8FA"/>
                </a:solidFill>
              </a:rPr>
              <a:t>La tarjeta “Disponible para retirar” es la referencia inmediata para una solicitud en ese momento.</a:t>
            </a:r>
            <a:endParaRPr lang="en-US" sz="1150" dirty="0"/>
          </a:p>
        </p:txBody>
      </p:sp>
      <p:sp>
        <p:nvSpPr>
          <p:cNvPr id="24" name="Shape 20">
            <a:extLst>
              <a:ext uri="{FF2B5EF4-FFF2-40B4-BE49-F238E27FC236}">
                <a16:creationId xmlns:a16="http://schemas.microsoft.com/office/drawing/2014/main" id="{15B08E46-0F74-71AC-A5EE-464EBEB44FD9}"/>
              </a:ext>
            </a:extLst>
          </p:cNvPr>
          <p:cNvSpPr/>
          <p:nvPr/>
        </p:nvSpPr>
        <p:spPr>
          <a:xfrm>
            <a:off x="640080" y="448513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44634FBA-2AAB-7F35-4E34-4D7D86936547}"/>
              </a:ext>
            </a:extLst>
          </p:cNvPr>
          <p:cNvSpPr/>
          <p:nvPr/>
        </p:nvSpPr>
        <p:spPr>
          <a:xfrm>
            <a:off x="859536" y="4334343"/>
            <a:ext cx="6181344" cy="4549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7F8FA"/>
                </a:solidFill>
              </a:rPr>
              <a:t>Las ganancias pendientes esperan el ciclo de liberación indicado por la plataforma.</a:t>
            </a:r>
            <a:endParaRPr lang="en-US" sz="1150" dirty="0"/>
          </a:p>
        </p:txBody>
      </p:sp>
      <p:sp>
        <p:nvSpPr>
          <p:cNvPr id="26" name="Shape 22">
            <a:extLst>
              <a:ext uri="{FF2B5EF4-FFF2-40B4-BE49-F238E27FC236}">
                <a16:creationId xmlns:a16="http://schemas.microsoft.com/office/drawing/2014/main" id="{99066DF9-2395-BB89-0F39-A55A7E0F268B}"/>
              </a:ext>
            </a:extLst>
          </p:cNvPr>
          <p:cNvSpPr/>
          <p:nvPr/>
        </p:nvSpPr>
        <p:spPr>
          <a:xfrm>
            <a:off x="640080" y="497662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27" name="Text 23">
            <a:extLst>
              <a:ext uri="{FF2B5EF4-FFF2-40B4-BE49-F238E27FC236}">
                <a16:creationId xmlns:a16="http://schemas.microsoft.com/office/drawing/2014/main" id="{1FDC7E1A-5E93-BC32-83EA-0151DC60E7D1}"/>
              </a:ext>
            </a:extLst>
          </p:cNvPr>
          <p:cNvSpPr/>
          <p:nvPr/>
        </p:nvSpPr>
        <p:spPr>
          <a:xfrm>
            <a:off x="859536" y="4825833"/>
            <a:ext cx="6181344" cy="45491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7F8FA"/>
                </a:solidFill>
              </a:rPr>
              <a:t>El capital puede tener un periodo de permanencia antes de pasar a estado liberado.</a:t>
            </a:r>
            <a:endParaRPr lang="en-US" sz="1150" dirty="0"/>
          </a:p>
        </p:txBody>
      </p:sp>
      <p:sp>
        <p:nvSpPr>
          <p:cNvPr id="28" name="Shape 24">
            <a:extLst>
              <a:ext uri="{FF2B5EF4-FFF2-40B4-BE49-F238E27FC236}">
                <a16:creationId xmlns:a16="http://schemas.microsoft.com/office/drawing/2014/main" id="{D72B9607-948F-F632-E030-E825D8298439}"/>
              </a:ext>
            </a:extLst>
          </p:cNvPr>
          <p:cNvSpPr/>
          <p:nvPr/>
        </p:nvSpPr>
        <p:spPr>
          <a:xfrm>
            <a:off x="7817752" y="3136392"/>
            <a:ext cx="2990455" cy="2048256"/>
          </a:xfrm>
          <a:prstGeom prst="roundRect">
            <a:avLst>
              <a:gd name="adj" fmla="val 3571"/>
            </a:avLst>
          </a:prstGeom>
          <a:solidFill>
            <a:srgbClr val="0E1325"/>
          </a:solidFill>
          <a:ln w="12700">
            <a:solidFill>
              <a:srgbClr val="28C98B"/>
            </a:solidFill>
            <a:prstDash val="solid"/>
          </a:ln>
        </p:spPr>
      </p:sp>
      <p:pic>
        <p:nvPicPr>
          <p:cNvPr id="29" name="Image 0" descr="/mnt/data/aurum_assets/wallet_withdraw.png">
            <a:extLst>
              <a:ext uri="{FF2B5EF4-FFF2-40B4-BE49-F238E27FC236}">
                <a16:creationId xmlns:a16="http://schemas.microsoft.com/office/drawing/2014/main" id="{D8199FB6-F977-2B61-8A57-5BFC7EB30C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2784" y="3154680"/>
            <a:ext cx="2957135" cy="2011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212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FBE0797B-532E-FAEC-BFC8-FB814EA43155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2 · WALLET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D45C8475-419F-E779-0C83-679F4E251285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Qué revisar en Wallet cada semana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D5BD965B-EA4C-AD16-3C6F-B5778D553525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No es necesario entrar constantemente: basta con saber qué indicadores consultar.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F61251EA-2427-4198-C6DA-030E71629984}"/>
              </a:ext>
            </a:extLst>
          </p:cNvPr>
          <p:cNvSpPr/>
          <p:nvPr/>
        </p:nvSpPr>
        <p:spPr>
          <a:xfrm>
            <a:off x="731520" y="1600200"/>
            <a:ext cx="10607040" cy="658368"/>
          </a:xfrm>
          <a:prstGeom prst="roundRect">
            <a:avLst>
              <a:gd name="adj" fmla="val 6944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8" name="Shape 4">
            <a:extLst>
              <a:ext uri="{FF2B5EF4-FFF2-40B4-BE49-F238E27FC236}">
                <a16:creationId xmlns:a16="http://schemas.microsoft.com/office/drawing/2014/main" id="{0A2AA1D0-955B-70A6-DF87-4D789E0936E8}"/>
              </a:ext>
            </a:extLst>
          </p:cNvPr>
          <p:cNvSpPr/>
          <p:nvPr/>
        </p:nvSpPr>
        <p:spPr>
          <a:xfrm>
            <a:off x="914400" y="1719072"/>
            <a:ext cx="384048" cy="38404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D547F54D-3D4E-4602-1C55-0A98C91220CC}"/>
              </a:ext>
            </a:extLst>
          </p:cNvPr>
          <p:cNvSpPr/>
          <p:nvPr/>
        </p:nvSpPr>
        <p:spPr>
          <a:xfrm>
            <a:off x="914400" y="1843982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70A12"/>
                </a:solidFill>
              </a:rPr>
              <a:t>1</a:t>
            </a:r>
            <a:endParaRPr lang="en-US" sz="12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C3269C24-78D3-A57B-A4B3-BAE6703B4F79}"/>
              </a:ext>
            </a:extLst>
          </p:cNvPr>
          <p:cNvSpPr/>
          <p:nvPr/>
        </p:nvSpPr>
        <p:spPr>
          <a:xfrm>
            <a:off x="1481328" y="1805852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 dirty="0">
                <a:solidFill>
                  <a:srgbClr val="F7F8FA"/>
                </a:solidFill>
              </a:rPr>
              <a:t>Balance total</a:t>
            </a:r>
            <a:endParaRPr lang="en-US" sz="118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42DF5EDA-9CCC-1CC3-FDCD-77EBFCA27058}"/>
              </a:ext>
            </a:extLst>
          </p:cNvPr>
          <p:cNvSpPr/>
          <p:nvPr/>
        </p:nvSpPr>
        <p:spPr>
          <a:xfrm>
            <a:off x="3749040" y="1728216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dirty="0">
                <a:solidFill>
                  <a:srgbClr val="A9B0C2"/>
                </a:solidFill>
              </a:rPr>
              <a:t>Cómo ha evolucionado la cuenta en términos generales.</a:t>
            </a:r>
            <a:endParaRPr lang="en-US" sz="1060" dirty="0"/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9AF9F1F8-D80E-2C76-5A23-E9C97B2833EF}"/>
              </a:ext>
            </a:extLst>
          </p:cNvPr>
          <p:cNvSpPr/>
          <p:nvPr/>
        </p:nvSpPr>
        <p:spPr>
          <a:xfrm>
            <a:off x="731520" y="2441448"/>
            <a:ext cx="10607040" cy="658368"/>
          </a:xfrm>
          <a:prstGeom prst="roundRect">
            <a:avLst>
              <a:gd name="adj" fmla="val 6944"/>
            </a:avLst>
          </a:prstGeom>
          <a:solidFill>
            <a:srgbClr val="11172A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76ABDD9B-6FDC-3D11-B8C6-2D3358CC16B1}"/>
              </a:ext>
            </a:extLst>
          </p:cNvPr>
          <p:cNvSpPr/>
          <p:nvPr/>
        </p:nvSpPr>
        <p:spPr>
          <a:xfrm>
            <a:off x="914400" y="2560320"/>
            <a:ext cx="384048" cy="38404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8726F71C-3805-D6F7-7005-EA22685C471B}"/>
              </a:ext>
            </a:extLst>
          </p:cNvPr>
          <p:cNvSpPr/>
          <p:nvPr/>
        </p:nvSpPr>
        <p:spPr>
          <a:xfrm>
            <a:off x="914400" y="2685230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70A12"/>
                </a:solidFill>
              </a:rPr>
              <a:t>2</a:t>
            </a:r>
            <a:endParaRPr lang="en-US" sz="120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30882041-390D-A2A2-606B-AC41C1CC0397}"/>
              </a:ext>
            </a:extLst>
          </p:cNvPr>
          <p:cNvSpPr/>
          <p:nvPr/>
        </p:nvSpPr>
        <p:spPr>
          <a:xfrm>
            <a:off x="1481328" y="2647100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 dirty="0">
                <a:solidFill>
                  <a:srgbClr val="F7F8FA"/>
                </a:solidFill>
              </a:rPr>
              <a:t>Disponible para retirar</a:t>
            </a:r>
            <a:endParaRPr lang="en-US" sz="1180" dirty="0"/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912C101D-6670-66E8-0741-F662AFB2711D}"/>
              </a:ext>
            </a:extLst>
          </p:cNvPr>
          <p:cNvSpPr/>
          <p:nvPr/>
        </p:nvSpPr>
        <p:spPr>
          <a:xfrm>
            <a:off x="3749040" y="2569464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dirty="0">
                <a:solidFill>
                  <a:srgbClr val="A9B0C2"/>
                </a:solidFill>
              </a:rPr>
              <a:t>Cuánto aparece disponible actualmente.</a:t>
            </a:r>
            <a:endParaRPr lang="en-US" sz="1060" dirty="0"/>
          </a:p>
        </p:txBody>
      </p:sp>
      <p:sp>
        <p:nvSpPr>
          <p:cNvPr id="17" name="Shape 13">
            <a:extLst>
              <a:ext uri="{FF2B5EF4-FFF2-40B4-BE49-F238E27FC236}">
                <a16:creationId xmlns:a16="http://schemas.microsoft.com/office/drawing/2014/main" id="{A263642B-FB14-0E81-5B93-B8E39D2C3712}"/>
              </a:ext>
            </a:extLst>
          </p:cNvPr>
          <p:cNvSpPr/>
          <p:nvPr/>
        </p:nvSpPr>
        <p:spPr>
          <a:xfrm>
            <a:off x="731520" y="3282696"/>
            <a:ext cx="10607040" cy="658368"/>
          </a:xfrm>
          <a:prstGeom prst="roundRect">
            <a:avLst>
              <a:gd name="adj" fmla="val 6944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8" name="Shape 14">
            <a:extLst>
              <a:ext uri="{FF2B5EF4-FFF2-40B4-BE49-F238E27FC236}">
                <a16:creationId xmlns:a16="http://schemas.microsoft.com/office/drawing/2014/main" id="{AC00F7D2-2EB3-B00A-2DAC-EAF1CF01BC29}"/>
              </a:ext>
            </a:extLst>
          </p:cNvPr>
          <p:cNvSpPr/>
          <p:nvPr/>
        </p:nvSpPr>
        <p:spPr>
          <a:xfrm>
            <a:off x="914400" y="3401568"/>
            <a:ext cx="384048" cy="38404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DE10414C-58FE-91A6-0AC5-E1F25D36761C}"/>
              </a:ext>
            </a:extLst>
          </p:cNvPr>
          <p:cNvSpPr/>
          <p:nvPr/>
        </p:nvSpPr>
        <p:spPr>
          <a:xfrm>
            <a:off x="914400" y="3526478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70A12"/>
                </a:solidFill>
              </a:rPr>
              <a:t>3</a:t>
            </a:r>
            <a:endParaRPr lang="en-US" sz="1200" dirty="0"/>
          </a:p>
        </p:txBody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35F57D99-5808-D3F1-9070-BDA783E1B547}"/>
              </a:ext>
            </a:extLst>
          </p:cNvPr>
          <p:cNvSpPr/>
          <p:nvPr/>
        </p:nvSpPr>
        <p:spPr>
          <a:xfrm>
            <a:off x="1481328" y="3488348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 dirty="0">
                <a:solidFill>
                  <a:srgbClr val="F7F8FA"/>
                </a:solidFill>
              </a:rPr>
              <a:t>Ganancias pendientes</a:t>
            </a:r>
            <a:endParaRPr lang="en-US" sz="1180" dirty="0"/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06320EDE-90C4-3638-11B7-4701D8B6BC38}"/>
              </a:ext>
            </a:extLst>
          </p:cNvPr>
          <p:cNvSpPr/>
          <p:nvPr/>
        </p:nvSpPr>
        <p:spPr>
          <a:xfrm>
            <a:off x="3749040" y="3410712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dirty="0">
                <a:solidFill>
                  <a:srgbClr val="A9B0C2"/>
                </a:solidFill>
              </a:rPr>
              <a:t>Qué parte espera liberación.</a:t>
            </a:r>
            <a:endParaRPr lang="en-US" sz="1060" dirty="0"/>
          </a:p>
        </p:txBody>
      </p:sp>
      <p:sp>
        <p:nvSpPr>
          <p:cNvPr id="22" name="Shape 18">
            <a:extLst>
              <a:ext uri="{FF2B5EF4-FFF2-40B4-BE49-F238E27FC236}">
                <a16:creationId xmlns:a16="http://schemas.microsoft.com/office/drawing/2014/main" id="{65E8EA11-F678-87E6-9D85-1ABE332987D7}"/>
              </a:ext>
            </a:extLst>
          </p:cNvPr>
          <p:cNvSpPr/>
          <p:nvPr/>
        </p:nvSpPr>
        <p:spPr>
          <a:xfrm>
            <a:off x="731520" y="4123944"/>
            <a:ext cx="10607040" cy="658368"/>
          </a:xfrm>
          <a:prstGeom prst="roundRect">
            <a:avLst>
              <a:gd name="adj" fmla="val 6944"/>
            </a:avLst>
          </a:prstGeom>
          <a:solidFill>
            <a:srgbClr val="11172A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3" name="Shape 19">
            <a:extLst>
              <a:ext uri="{FF2B5EF4-FFF2-40B4-BE49-F238E27FC236}">
                <a16:creationId xmlns:a16="http://schemas.microsoft.com/office/drawing/2014/main" id="{36A64AC7-BFB3-811E-A65C-A24F03603688}"/>
              </a:ext>
            </a:extLst>
          </p:cNvPr>
          <p:cNvSpPr/>
          <p:nvPr/>
        </p:nvSpPr>
        <p:spPr>
          <a:xfrm>
            <a:off x="914400" y="4242816"/>
            <a:ext cx="384048" cy="38404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800F37CF-BD65-57C7-3270-D7A7C33BFC8D}"/>
              </a:ext>
            </a:extLst>
          </p:cNvPr>
          <p:cNvSpPr/>
          <p:nvPr/>
        </p:nvSpPr>
        <p:spPr>
          <a:xfrm>
            <a:off x="914400" y="4367726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70A12"/>
                </a:solidFill>
              </a:rPr>
              <a:t>4</a:t>
            </a:r>
            <a:endParaRPr lang="en-US" sz="1200" dirty="0"/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6183FEE9-7C23-08EA-A689-8CC8A3072C80}"/>
              </a:ext>
            </a:extLst>
          </p:cNvPr>
          <p:cNvSpPr/>
          <p:nvPr/>
        </p:nvSpPr>
        <p:spPr>
          <a:xfrm>
            <a:off x="1481328" y="4329596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 dirty="0">
                <a:solidFill>
                  <a:srgbClr val="F7F8FA"/>
                </a:solidFill>
              </a:rPr>
              <a:t>Próxima liberación</a:t>
            </a:r>
            <a:endParaRPr lang="en-US" sz="1180" dirty="0"/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1ADAD4AE-8AAA-3C93-7637-909FF7B36AD0}"/>
              </a:ext>
            </a:extLst>
          </p:cNvPr>
          <p:cNvSpPr/>
          <p:nvPr/>
        </p:nvSpPr>
        <p:spPr>
          <a:xfrm>
            <a:off x="3749040" y="4251960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dirty="0">
                <a:solidFill>
                  <a:srgbClr val="A9B0C2"/>
                </a:solidFill>
              </a:rPr>
              <a:t>Cuándo cambia el estado semanal de los resultados.</a:t>
            </a:r>
            <a:endParaRPr lang="en-US" sz="1060" dirty="0"/>
          </a:p>
        </p:txBody>
      </p:sp>
      <p:sp>
        <p:nvSpPr>
          <p:cNvPr id="27" name="Shape 23">
            <a:extLst>
              <a:ext uri="{FF2B5EF4-FFF2-40B4-BE49-F238E27FC236}">
                <a16:creationId xmlns:a16="http://schemas.microsoft.com/office/drawing/2014/main" id="{329699F6-BE6B-F26E-57BA-3C9EB1712100}"/>
              </a:ext>
            </a:extLst>
          </p:cNvPr>
          <p:cNvSpPr/>
          <p:nvPr/>
        </p:nvSpPr>
        <p:spPr>
          <a:xfrm>
            <a:off x="731520" y="4965192"/>
            <a:ext cx="10607040" cy="658368"/>
          </a:xfrm>
          <a:prstGeom prst="roundRect">
            <a:avLst>
              <a:gd name="adj" fmla="val 6944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8" name="Shape 24">
            <a:extLst>
              <a:ext uri="{FF2B5EF4-FFF2-40B4-BE49-F238E27FC236}">
                <a16:creationId xmlns:a16="http://schemas.microsoft.com/office/drawing/2014/main" id="{6BF6E2A6-3BF9-18D0-D1EF-090BFA0F5383}"/>
              </a:ext>
            </a:extLst>
          </p:cNvPr>
          <p:cNvSpPr/>
          <p:nvPr/>
        </p:nvSpPr>
        <p:spPr>
          <a:xfrm>
            <a:off x="914400" y="5084064"/>
            <a:ext cx="384048" cy="38404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29" name="Text 25">
            <a:extLst>
              <a:ext uri="{FF2B5EF4-FFF2-40B4-BE49-F238E27FC236}">
                <a16:creationId xmlns:a16="http://schemas.microsoft.com/office/drawing/2014/main" id="{1F3ABA90-1F99-0958-EEBB-9A62E366A95E}"/>
              </a:ext>
            </a:extLst>
          </p:cNvPr>
          <p:cNvSpPr/>
          <p:nvPr/>
        </p:nvSpPr>
        <p:spPr>
          <a:xfrm>
            <a:off x="914400" y="5208974"/>
            <a:ext cx="38404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70A12"/>
                </a:solidFill>
              </a:rPr>
              <a:t>5</a:t>
            </a:r>
            <a:endParaRPr lang="en-US" sz="1200" dirty="0"/>
          </a:p>
        </p:txBody>
      </p:sp>
      <p:sp>
        <p:nvSpPr>
          <p:cNvPr id="30" name="Text 26">
            <a:extLst>
              <a:ext uri="{FF2B5EF4-FFF2-40B4-BE49-F238E27FC236}">
                <a16:creationId xmlns:a16="http://schemas.microsoft.com/office/drawing/2014/main" id="{9AED8932-9572-DB42-E275-437D635A0FBB}"/>
              </a:ext>
            </a:extLst>
          </p:cNvPr>
          <p:cNvSpPr/>
          <p:nvPr/>
        </p:nvSpPr>
        <p:spPr>
          <a:xfrm>
            <a:off x="1481328" y="5170844"/>
            <a:ext cx="2148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80" b="1" dirty="0">
                <a:solidFill>
                  <a:srgbClr val="F7F8FA"/>
                </a:solidFill>
              </a:rPr>
              <a:t>Depósitos activos</a:t>
            </a:r>
            <a:endParaRPr lang="en-US" sz="1180" dirty="0"/>
          </a:p>
        </p:txBody>
      </p:sp>
      <p:sp>
        <p:nvSpPr>
          <p:cNvPr id="31" name="Text 27">
            <a:extLst>
              <a:ext uri="{FF2B5EF4-FFF2-40B4-BE49-F238E27FC236}">
                <a16:creationId xmlns:a16="http://schemas.microsoft.com/office/drawing/2014/main" id="{38481D75-AF2A-2CE4-CC7A-EF4F76547FEF}"/>
              </a:ext>
            </a:extLst>
          </p:cNvPr>
          <p:cNvSpPr/>
          <p:nvPr/>
        </p:nvSpPr>
        <p:spPr>
          <a:xfrm>
            <a:off x="3749040" y="5093208"/>
            <a:ext cx="7178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60" dirty="0">
                <a:solidFill>
                  <a:srgbClr val="A9B0C2"/>
                </a:solidFill>
              </a:rPr>
              <a:t>Cuánto falta para completar el periodo asociado al capital.</a:t>
            </a:r>
            <a:endParaRPr lang="en-US" sz="1060" dirty="0"/>
          </a:p>
        </p:txBody>
      </p:sp>
    </p:spTree>
    <p:extLst>
      <p:ext uri="{BB962C8B-B14F-4D97-AF65-F5344CB8AC3E}">
        <p14:creationId xmlns:p14="http://schemas.microsoft.com/office/powerpoint/2010/main" val="130211592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>
            <a:extLst>
              <a:ext uri="{FF2B5EF4-FFF2-40B4-BE49-F238E27FC236}">
                <a16:creationId xmlns:a16="http://schemas.microsoft.com/office/drawing/2014/main" id="{6518CF27-E19E-01DC-D2F2-1D8D3FDC1D1D}"/>
              </a:ext>
            </a:extLst>
          </p:cNvPr>
          <p:cNvSpPr/>
          <p:nvPr/>
        </p:nvSpPr>
        <p:spPr>
          <a:xfrm>
            <a:off x="475488" y="822960"/>
            <a:ext cx="73152" cy="4389120"/>
          </a:xfrm>
          <a:prstGeom prst="rect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E0BCF9D-4060-A84E-71FE-04DF345DBF55}"/>
              </a:ext>
            </a:extLst>
          </p:cNvPr>
          <p:cNvSpPr/>
          <p:nvPr/>
        </p:nvSpPr>
        <p:spPr>
          <a:xfrm>
            <a:off x="749808" y="9144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10" dirty="0">
                <a:solidFill>
                  <a:srgbClr val="8C86FF"/>
                </a:solidFill>
              </a:rPr>
              <a:t>PARTE 3</a:t>
            </a:r>
            <a:endParaRPr lang="en-US" sz="11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0702BC8E-16E9-2589-90DE-5C527DE29DC3}"/>
              </a:ext>
            </a:extLst>
          </p:cNvPr>
          <p:cNvSpPr/>
          <p:nvPr/>
        </p:nvSpPr>
        <p:spPr>
          <a:xfrm>
            <a:off x="749808" y="1389888"/>
            <a:ext cx="60350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7F8FA"/>
                </a:solidFill>
              </a:rPr>
              <a:t>Planes de participación</a:t>
            </a:r>
            <a:endParaRPr lang="en-US" sz="3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68CD512A-2F8F-885B-2C0D-6802ADFE8146}"/>
              </a:ext>
            </a:extLst>
          </p:cNvPr>
          <p:cNvSpPr/>
          <p:nvPr/>
        </p:nvSpPr>
        <p:spPr>
          <a:xfrm>
            <a:off x="749808" y="2697480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A9B0C2"/>
                </a:solidFill>
              </a:rPr>
              <a:t>Aquí el usuario entiende su nivel actual, compara capacidades y visualiza qué cambia al avanzar de plan.</a:t>
            </a:r>
            <a:endParaRPr lang="en-US" sz="160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A5EFE6E6-119E-FA9B-1359-50029ED432D1}"/>
              </a:ext>
            </a:extLst>
          </p:cNvPr>
          <p:cNvSpPr/>
          <p:nvPr/>
        </p:nvSpPr>
        <p:spPr>
          <a:xfrm rot="600000">
            <a:off x="7315200" y="914400"/>
            <a:ext cx="3657600" cy="3657600"/>
          </a:xfrm>
          <a:prstGeom prst="arc">
            <a:avLst/>
          </a:prstGeom>
          <a:solidFill>
            <a:srgbClr val="070A12">
              <a:alpha val="0"/>
            </a:srgbClr>
          </a:solidFill>
          <a:ln w="25400">
            <a:solidFill>
              <a:srgbClr val="8C86FF">
                <a:alpha val="55000"/>
              </a:srgbClr>
            </a:solidFill>
            <a:prstDash val="solid"/>
          </a:ln>
        </p:spPr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407FBB4F-8AB6-2CF8-0345-83BE588FF5D8}"/>
              </a:ext>
            </a:extLst>
          </p:cNvPr>
          <p:cNvSpPr/>
          <p:nvPr/>
        </p:nvSpPr>
        <p:spPr>
          <a:xfrm rot="-1080000">
            <a:off x="7818120" y="1417320"/>
            <a:ext cx="2651760" cy="2651760"/>
          </a:xfrm>
          <a:prstGeom prst="arc">
            <a:avLst/>
          </a:prstGeom>
          <a:solidFill>
            <a:srgbClr val="070A12">
              <a:alpha val="0"/>
            </a:srgbClr>
          </a:solidFill>
          <a:ln w="12700">
            <a:solidFill>
              <a:srgbClr val="8C86FF">
                <a:alpha val="42000"/>
              </a:srgbClr>
            </a:solidFill>
            <a:prstDash val="solid"/>
          </a:ln>
        </p:spPr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341FB808-CADB-D5C2-124F-C85E5603FBBA}"/>
              </a:ext>
            </a:extLst>
          </p:cNvPr>
          <p:cNvSpPr/>
          <p:nvPr/>
        </p:nvSpPr>
        <p:spPr>
          <a:xfrm>
            <a:off x="7818120" y="182880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8C86FF"/>
                </a:solidFill>
              </a:rPr>
              <a:t>03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590783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0">
            <a:extLst>
              <a:ext uri="{FF2B5EF4-FFF2-40B4-BE49-F238E27FC236}">
                <a16:creationId xmlns:a16="http://schemas.microsoft.com/office/drawing/2014/main" id="{0F0B1B37-E6A8-F6FE-2959-D17613C85F1A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INTRODUCCIÓN</a:t>
            </a:r>
            <a:endParaRPr lang="en-US" sz="900" dirty="0"/>
          </a:p>
        </p:txBody>
      </p:sp>
      <p:sp>
        <p:nvSpPr>
          <p:cNvPr id="26" name="Text 1">
            <a:extLst>
              <a:ext uri="{FF2B5EF4-FFF2-40B4-BE49-F238E27FC236}">
                <a16:creationId xmlns:a16="http://schemas.microsoft.com/office/drawing/2014/main" id="{E220A884-C151-B7BC-ECC1-0F0FC45E71F0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¿Qué aprenderás en esta guía?</a:t>
            </a:r>
            <a:endParaRPr lang="en-US" sz="2500" dirty="0"/>
          </a:p>
        </p:txBody>
      </p:sp>
      <p:sp>
        <p:nvSpPr>
          <p:cNvPr id="27" name="Text 2">
            <a:extLst>
              <a:ext uri="{FF2B5EF4-FFF2-40B4-BE49-F238E27FC236}">
                <a16:creationId xmlns:a16="http://schemas.microsoft.com/office/drawing/2014/main" id="{97601AA1-7F7A-028A-EF84-729AADB37E44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La plataforma se entiende mejor cuando se recorre en el mismo orden en que la utiliza el usuario.</a:t>
            </a:r>
            <a:endParaRPr lang="en-US" sz="1150" dirty="0"/>
          </a:p>
        </p:txBody>
      </p:sp>
      <p:sp>
        <p:nvSpPr>
          <p:cNvPr id="28" name="Shape 3">
            <a:extLst>
              <a:ext uri="{FF2B5EF4-FFF2-40B4-BE49-F238E27FC236}">
                <a16:creationId xmlns:a16="http://schemas.microsoft.com/office/drawing/2014/main" id="{73E8090E-FECA-18FD-0E11-AAA53CA2EFD6}"/>
              </a:ext>
            </a:extLst>
          </p:cNvPr>
          <p:cNvSpPr/>
          <p:nvPr/>
        </p:nvSpPr>
        <p:spPr>
          <a:xfrm>
            <a:off x="548640" y="1920240"/>
            <a:ext cx="2331720" cy="2971800"/>
          </a:xfrm>
          <a:prstGeom prst="roundRect">
            <a:avLst>
              <a:gd name="adj" fmla="val 2353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9" name="Shape 4">
            <a:extLst>
              <a:ext uri="{FF2B5EF4-FFF2-40B4-BE49-F238E27FC236}">
                <a16:creationId xmlns:a16="http://schemas.microsoft.com/office/drawing/2014/main" id="{E9C3157D-CDE6-6CB6-C64B-4207769E0239}"/>
              </a:ext>
            </a:extLst>
          </p:cNvPr>
          <p:cNvSpPr/>
          <p:nvPr/>
        </p:nvSpPr>
        <p:spPr>
          <a:xfrm>
            <a:off x="713232" y="2121408"/>
            <a:ext cx="36576" cy="384048"/>
          </a:xfrm>
          <a:prstGeom prst="rect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30" name="Text 5">
            <a:extLst>
              <a:ext uri="{FF2B5EF4-FFF2-40B4-BE49-F238E27FC236}">
                <a16:creationId xmlns:a16="http://schemas.microsoft.com/office/drawing/2014/main" id="{420D19BF-27C9-32F9-58D1-1731D2E6BCFA}"/>
              </a:ext>
            </a:extLst>
          </p:cNvPr>
          <p:cNvSpPr/>
          <p:nvPr/>
        </p:nvSpPr>
        <p:spPr>
          <a:xfrm>
            <a:off x="841248" y="2084832"/>
            <a:ext cx="1856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1. APS</a:t>
            </a:r>
            <a:endParaRPr lang="en-US" sz="1200" dirty="0"/>
          </a:p>
        </p:txBody>
      </p:sp>
      <p:sp>
        <p:nvSpPr>
          <p:cNvPr id="31" name="Text 6">
            <a:extLst>
              <a:ext uri="{FF2B5EF4-FFF2-40B4-BE49-F238E27FC236}">
                <a16:creationId xmlns:a16="http://schemas.microsoft.com/office/drawing/2014/main" id="{CB22C06C-E4CF-A7AB-9EE5-0F5D68DCD17E}"/>
              </a:ext>
            </a:extLst>
          </p:cNvPr>
          <p:cNvSpPr/>
          <p:nvPr/>
        </p:nvSpPr>
        <p:spPr>
          <a:xfrm>
            <a:off x="749808" y="2542032"/>
            <a:ext cx="1929384" cy="2203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Cómo activar posiciones, leer el ciclo diario y entender el resultado proyectado.</a:t>
            </a:r>
            <a:endParaRPr lang="en-US" sz="1020" dirty="0"/>
          </a:p>
        </p:txBody>
      </p:sp>
      <p:sp>
        <p:nvSpPr>
          <p:cNvPr id="32" name="Shape 7">
            <a:extLst>
              <a:ext uri="{FF2B5EF4-FFF2-40B4-BE49-F238E27FC236}">
                <a16:creationId xmlns:a16="http://schemas.microsoft.com/office/drawing/2014/main" id="{F2D2B0F6-F82D-C75C-8C7C-313D3AE37D90}"/>
              </a:ext>
            </a:extLst>
          </p:cNvPr>
          <p:cNvSpPr/>
          <p:nvPr/>
        </p:nvSpPr>
        <p:spPr>
          <a:xfrm>
            <a:off x="3474720" y="1920240"/>
            <a:ext cx="2331720" cy="2971800"/>
          </a:xfrm>
          <a:prstGeom prst="roundRect">
            <a:avLst>
              <a:gd name="adj" fmla="val 2353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33" name="Shape 8">
            <a:extLst>
              <a:ext uri="{FF2B5EF4-FFF2-40B4-BE49-F238E27FC236}">
                <a16:creationId xmlns:a16="http://schemas.microsoft.com/office/drawing/2014/main" id="{57E46E3C-2407-66C1-8A0C-79FDDCA645C7}"/>
              </a:ext>
            </a:extLst>
          </p:cNvPr>
          <p:cNvSpPr/>
          <p:nvPr/>
        </p:nvSpPr>
        <p:spPr>
          <a:xfrm>
            <a:off x="3639312" y="2121408"/>
            <a:ext cx="36576" cy="384048"/>
          </a:xfrm>
          <a:prstGeom prst="rect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34" name="Text 9">
            <a:extLst>
              <a:ext uri="{FF2B5EF4-FFF2-40B4-BE49-F238E27FC236}">
                <a16:creationId xmlns:a16="http://schemas.microsoft.com/office/drawing/2014/main" id="{64B27E67-13FC-5151-084A-969A7F54C11B}"/>
              </a:ext>
            </a:extLst>
          </p:cNvPr>
          <p:cNvSpPr/>
          <p:nvPr/>
        </p:nvSpPr>
        <p:spPr>
          <a:xfrm>
            <a:off x="3767328" y="2084832"/>
            <a:ext cx="1856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2. Aurum Wallet</a:t>
            </a:r>
            <a:endParaRPr lang="en-US" sz="1200" dirty="0"/>
          </a:p>
        </p:txBody>
      </p:sp>
      <p:sp>
        <p:nvSpPr>
          <p:cNvPr id="35" name="Text 10">
            <a:extLst>
              <a:ext uri="{FF2B5EF4-FFF2-40B4-BE49-F238E27FC236}">
                <a16:creationId xmlns:a16="http://schemas.microsoft.com/office/drawing/2014/main" id="{0E9DCF2C-6938-C737-9814-3B424B74ADF0}"/>
              </a:ext>
            </a:extLst>
          </p:cNvPr>
          <p:cNvSpPr/>
          <p:nvPr/>
        </p:nvSpPr>
        <p:spPr>
          <a:xfrm>
            <a:off x="3675888" y="2542032"/>
            <a:ext cx="1929384" cy="2203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Cómo se organizan el capital, las </a:t>
            </a:r>
            <a:r>
              <a:rPr lang="en-US" sz="1020" dirty="0" err="1">
                <a:solidFill>
                  <a:srgbClr val="A9B0C2"/>
                </a:solidFill>
              </a:rPr>
              <a:t>ganancias</a:t>
            </a:r>
            <a:r>
              <a:rPr lang="en-US" sz="1020" dirty="0">
                <a:solidFill>
                  <a:srgbClr val="A9B0C2"/>
                </a:solidFill>
              </a:rPr>
              <a:t> y </a:t>
            </a:r>
            <a:r>
              <a:rPr lang="en-US" sz="1020" dirty="0" err="1">
                <a:solidFill>
                  <a:srgbClr val="A9B0C2"/>
                </a:solidFill>
              </a:rPr>
              <a:t>los</a:t>
            </a:r>
            <a:r>
              <a:rPr lang="en-US" sz="1020" dirty="0">
                <a:solidFill>
                  <a:srgbClr val="A9B0C2"/>
                </a:solidFill>
              </a:rPr>
              <a:t> retiros.</a:t>
            </a:r>
            <a:endParaRPr lang="en-US" sz="1020" dirty="0"/>
          </a:p>
        </p:txBody>
      </p:sp>
      <p:sp>
        <p:nvSpPr>
          <p:cNvPr id="36" name="Shape 11">
            <a:extLst>
              <a:ext uri="{FF2B5EF4-FFF2-40B4-BE49-F238E27FC236}">
                <a16:creationId xmlns:a16="http://schemas.microsoft.com/office/drawing/2014/main" id="{E85EE853-2827-6E3E-6A4C-69D73E2A48A2}"/>
              </a:ext>
            </a:extLst>
          </p:cNvPr>
          <p:cNvSpPr/>
          <p:nvPr/>
        </p:nvSpPr>
        <p:spPr>
          <a:xfrm>
            <a:off x="6400800" y="1920240"/>
            <a:ext cx="2331720" cy="2971800"/>
          </a:xfrm>
          <a:prstGeom prst="roundRect">
            <a:avLst>
              <a:gd name="adj" fmla="val 2353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37" name="Shape 12">
            <a:extLst>
              <a:ext uri="{FF2B5EF4-FFF2-40B4-BE49-F238E27FC236}">
                <a16:creationId xmlns:a16="http://schemas.microsoft.com/office/drawing/2014/main" id="{02DD3B5D-5522-8071-BEF2-A409DBA16F6C}"/>
              </a:ext>
            </a:extLst>
          </p:cNvPr>
          <p:cNvSpPr/>
          <p:nvPr/>
        </p:nvSpPr>
        <p:spPr>
          <a:xfrm>
            <a:off x="6565392" y="2121408"/>
            <a:ext cx="36576" cy="384048"/>
          </a:xfrm>
          <a:prstGeom prst="rect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38" name="Text 13">
            <a:extLst>
              <a:ext uri="{FF2B5EF4-FFF2-40B4-BE49-F238E27FC236}">
                <a16:creationId xmlns:a16="http://schemas.microsoft.com/office/drawing/2014/main" id="{201C1D38-D96D-4BF4-2F72-3D818BCE49EA}"/>
              </a:ext>
            </a:extLst>
          </p:cNvPr>
          <p:cNvSpPr/>
          <p:nvPr/>
        </p:nvSpPr>
        <p:spPr>
          <a:xfrm>
            <a:off x="6693408" y="2084832"/>
            <a:ext cx="1856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3. Planes</a:t>
            </a:r>
            <a:endParaRPr lang="en-US" sz="1200" dirty="0"/>
          </a:p>
        </p:txBody>
      </p:sp>
      <p:sp>
        <p:nvSpPr>
          <p:cNvPr id="39" name="Text 14">
            <a:extLst>
              <a:ext uri="{FF2B5EF4-FFF2-40B4-BE49-F238E27FC236}">
                <a16:creationId xmlns:a16="http://schemas.microsoft.com/office/drawing/2014/main" id="{81D2040A-3AED-95AB-FF25-88EE2F63DC63}"/>
              </a:ext>
            </a:extLst>
          </p:cNvPr>
          <p:cNvSpPr/>
          <p:nvPr/>
        </p:nvSpPr>
        <p:spPr>
          <a:xfrm>
            <a:off x="6601968" y="2542032"/>
            <a:ext cx="1929384" cy="2203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Cómo consultar el plan actual, comparar niveles y visualizar el siguiente paso.</a:t>
            </a:r>
            <a:endParaRPr lang="en-US" sz="1020" dirty="0"/>
          </a:p>
        </p:txBody>
      </p:sp>
      <p:sp>
        <p:nvSpPr>
          <p:cNvPr id="40" name="Shape 15">
            <a:extLst>
              <a:ext uri="{FF2B5EF4-FFF2-40B4-BE49-F238E27FC236}">
                <a16:creationId xmlns:a16="http://schemas.microsoft.com/office/drawing/2014/main" id="{81E0EEDF-2FEF-F07A-216F-60753D5B2FF5}"/>
              </a:ext>
            </a:extLst>
          </p:cNvPr>
          <p:cNvSpPr/>
          <p:nvPr/>
        </p:nvSpPr>
        <p:spPr>
          <a:xfrm>
            <a:off x="9326880" y="1920240"/>
            <a:ext cx="2331720" cy="2971800"/>
          </a:xfrm>
          <a:prstGeom prst="roundRect">
            <a:avLst>
              <a:gd name="adj" fmla="val 2353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41" name="Shape 16">
            <a:extLst>
              <a:ext uri="{FF2B5EF4-FFF2-40B4-BE49-F238E27FC236}">
                <a16:creationId xmlns:a16="http://schemas.microsoft.com/office/drawing/2014/main" id="{797E2B90-3A04-4BE1-7589-B45E6DD1222E}"/>
              </a:ext>
            </a:extLst>
          </p:cNvPr>
          <p:cNvSpPr/>
          <p:nvPr/>
        </p:nvSpPr>
        <p:spPr>
          <a:xfrm>
            <a:off x="9491472" y="2121408"/>
            <a:ext cx="36576" cy="384048"/>
          </a:xfrm>
          <a:prstGeom prst="rect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42" name="Text 17">
            <a:extLst>
              <a:ext uri="{FF2B5EF4-FFF2-40B4-BE49-F238E27FC236}">
                <a16:creationId xmlns:a16="http://schemas.microsoft.com/office/drawing/2014/main" id="{4896D47C-686C-4D0D-F4FF-766F963C3BC3}"/>
              </a:ext>
            </a:extLst>
          </p:cNvPr>
          <p:cNvSpPr/>
          <p:nvPr/>
        </p:nvSpPr>
        <p:spPr>
          <a:xfrm>
            <a:off x="9619488" y="2084832"/>
            <a:ext cx="18562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4. Aurum Network</a:t>
            </a:r>
            <a:endParaRPr lang="en-US" sz="1200" dirty="0"/>
          </a:p>
        </p:txBody>
      </p:sp>
      <p:sp>
        <p:nvSpPr>
          <p:cNvPr id="43" name="Text 18">
            <a:extLst>
              <a:ext uri="{FF2B5EF4-FFF2-40B4-BE49-F238E27FC236}">
                <a16:creationId xmlns:a16="http://schemas.microsoft.com/office/drawing/2014/main" id="{A3F3DBA9-E800-BA6A-B73D-AE748140A8C6}"/>
              </a:ext>
            </a:extLst>
          </p:cNvPr>
          <p:cNvSpPr/>
          <p:nvPr/>
        </p:nvSpPr>
        <p:spPr>
          <a:xfrm>
            <a:off x="9528048" y="2542032"/>
            <a:ext cx="1929384" cy="22037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Cómo funciona la red, los directos, las generaciones, los rangos y el enlace de invitación.</a:t>
            </a:r>
            <a:endParaRPr lang="en-US" sz="1020" dirty="0"/>
          </a:p>
        </p:txBody>
      </p:sp>
      <p:sp>
        <p:nvSpPr>
          <p:cNvPr id="44" name="Text 19">
            <a:extLst>
              <a:ext uri="{FF2B5EF4-FFF2-40B4-BE49-F238E27FC236}">
                <a16:creationId xmlns:a16="http://schemas.microsoft.com/office/drawing/2014/main" id="{26CA80CA-7D4F-44B0-BB29-19397C7CFD3A}"/>
              </a:ext>
            </a:extLst>
          </p:cNvPr>
          <p:cNvSpPr/>
          <p:nvPr/>
        </p:nvSpPr>
        <p:spPr>
          <a:xfrm>
            <a:off x="548640" y="5257800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E0B341"/>
                </a:solidFill>
              </a:rPr>
              <a:t>Idea clave</a:t>
            </a:r>
            <a:endParaRPr lang="en-US" sz="1000" dirty="0"/>
          </a:p>
        </p:txBody>
      </p:sp>
      <p:sp>
        <p:nvSpPr>
          <p:cNvPr id="45" name="Text 20">
            <a:extLst>
              <a:ext uri="{FF2B5EF4-FFF2-40B4-BE49-F238E27FC236}">
                <a16:creationId xmlns:a16="http://schemas.microsoft.com/office/drawing/2014/main" id="{04D17479-F1C0-9482-663F-FE07213BE453}"/>
              </a:ext>
            </a:extLst>
          </p:cNvPr>
          <p:cNvSpPr/>
          <p:nvPr/>
        </p:nvSpPr>
        <p:spPr>
          <a:xfrm>
            <a:off x="1417320" y="5212080"/>
            <a:ext cx="9784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7F8FA"/>
                </a:solidFill>
              </a:rPr>
              <a:t>APS genera la actividad diaria → Wallet concentra los resultados → Planes define la capacidad → Network organiza la comunidad.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744226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03743676-D8E2-6F60-9294-56CFAACAA73F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3 · PLANES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38B4C896-36B7-AE9F-BD6E-0672DC3A4E20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Planes: el nivel define la capacidad de la cuenta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EB737C1E-CF0E-B7B0-2B76-BB297726F179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La sección compara Start, Plus, Pro, Elite y Black dentro de una sola vista.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13DE5BE7-FF1A-0359-A623-E97E9390D0E6}"/>
              </a:ext>
            </a:extLst>
          </p:cNvPr>
          <p:cNvSpPr/>
          <p:nvPr/>
        </p:nvSpPr>
        <p:spPr>
          <a:xfrm>
            <a:off x="484632" y="1581912"/>
            <a:ext cx="6894576" cy="3511296"/>
          </a:xfrm>
          <a:prstGeom prst="roundRect">
            <a:avLst>
              <a:gd name="adj" fmla="val 2083"/>
            </a:avLst>
          </a:prstGeom>
          <a:solidFill>
            <a:srgbClr val="0E1325"/>
          </a:solidFill>
          <a:ln w="12700">
            <a:solidFill>
              <a:srgbClr val="8C86FF"/>
            </a:solidFill>
            <a:prstDash val="solid"/>
          </a:ln>
        </p:spPr>
      </p:sp>
      <p:pic>
        <p:nvPicPr>
          <p:cNvPr id="8" name="Image 0" descr="/mnt/data/aurum_assets/plans_full.png">
            <a:extLst>
              <a:ext uri="{FF2B5EF4-FFF2-40B4-BE49-F238E27FC236}">
                <a16:creationId xmlns:a16="http://schemas.microsoft.com/office/drawing/2014/main" id="{B26602FC-8F00-5F2A-701D-6A1E8964A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600200"/>
            <a:ext cx="6858000" cy="3474720"/>
          </a:xfrm>
          <a:prstGeom prst="rect">
            <a:avLst/>
          </a:prstGeom>
        </p:spPr>
      </p:pic>
      <p:sp>
        <p:nvSpPr>
          <p:cNvPr id="9" name="Shape 4">
            <a:extLst>
              <a:ext uri="{FF2B5EF4-FFF2-40B4-BE49-F238E27FC236}">
                <a16:creationId xmlns:a16="http://schemas.microsoft.com/office/drawing/2014/main" id="{F724926C-A79A-3774-5F8A-328C49274B07}"/>
              </a:ext>
            </a:extLst>
          </p:cNvPr>
          <p:cNvSpPr/>
          <p:nvPr/>
        </p:nvSpPr>
        <p:spPr>
          <a:xfrm>
            <a:off x="7635240" y="1645920"/>
            <a:ext cx="3931920" cy="914400"/>
          </a:xfrm>
          <a:prstGeom prst="roundRect">
            <a:avLst>
              <a:gd name="adj" fmla="val 6000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1BFEE742-3EE7-AFD4-00E8-CAE9160052D9}"/>
              </a:ext>
            </a:extLst>
          </p:cNvPr>
          <p:cNvSpPr/>
          <p:nvPr/>
        </p:nvSpPr>
        <p:spPr>
          <a:xfrm>
            <a:off x="7799832" y="1847088"/>
            <a:ext cx="36576" cy="384048"/>
          </a:xfrm>
          <a:prstGeom prst="rect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9DD71D81-9471-D294-3240-7F66931F48E9}"/>
              </a:ext>
            </a:extLst>
          </p:cNvPr>
          <p:cNvSpPr/>
          <p:nvPr/>
        </p:nvSpPr>
        <p:spPr>
          <a:xfrm>
            <a:off x="7927848" y="1810512"/>
            <a:ext cx="3456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Plan actual</a:t>
            </a:r>
            <a:endParaRPr lang="en-US" sz="12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1A5662F3-04D4-1D85-FBB4-285BF58E25A2}"/>
              </a:ext>
            </a:extLst>
          </p:cNvPr>
          <p:cNvSpPr/>
          <p:nvPr/>
        </p:nvSpPr>
        <p:spPr>
          <a:xfrm>
            <a:off x="7836408" y="2267712"/>
            <a:ext cx="352958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La plataforma destaca el nivel activo y el balance asociado.</a:t>
            </a:r>
            <a:endParaRPr lang="en-US" sz="102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F87CB8D4-6019-506E-F8A9-0674ACF24663}"/>
              </a:ext>
            </a:extLst>
          </p:cNvPr>
          <p:cNvSpPr/>
          <p:nvPr/>
        </p:nvSpPr>
        <p:spPr>
          <a:xfrm>
            <a:off x="7635240" y="2724912"/>
            <a:ext cx="3931920" cy="914400"/>
          </a:xfrm>
          <a:prstGeom prst="roundRect">
            <a:avLst>
              <a:gd name="adj" fmla="val 6000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4973A5C6-AEE1-B242-65E8-4E290E2BDCB0}"/>
              </a:ext>
            </a:extLst>
          </p:cNvPr>
          <p:cNvSpPr/>
          <p:nvPr/>
        </p:nvSpPr>
        <p:spPr>
          <a:xfrm>
            <a:off x="7799832" y="2926080"/>
            <a:ext cx="36576" cy="384048"/>
          </a:xfrm>
          <a:prstGeom prst="rect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A6D322E1-8684-41B1-301C-033E024BFF10}"/>
              </a:ext>
            </a:extLst>
          </p:cNvPr>
          <p:cNvSpPr/>
          <p:nvPr/>
        </p:nvSpPr>
        <p:spPr>
          <a:xfrm>
            <a:off x="7927848" y="2889504"/>
            <a:ext cx="3456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Próximo nivel</a:t>
            </a:r>
            <a:endParaRPr lang="en-US" sz="1200" dirty="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D6440C33-2F8A-FB6B-1E88-8F1383E0815E}"/>
              </a:ext>
            </a:extLst>
          </p:cNvPr>
          <p:cNvSpPr/>
          <p:nvPr/>
        </p:nvSpPr>
        <p:spPr>
          <a:xfrm>
            <a:off x="7836408" y="3346704"/>
            <a:ext cx="352958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A9B0C2"/>
                </a:solidFill>
              </a:rPr>
              <a:t>Una barra de progreso muestra cuánto falta para alcanzar el siguiente rango de plan.</a:t>
            </a:r>
            <a:endParaRPr lang="en-US" sz="90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FF3B365F-0485-5A67-7E21-66C500040345}"/>
              </a:ext>
            </a:extLst>
          </p:cNvPr>
          <p:cNvSpPr/>
          <p:nvPr/>
        </p:nvSpPr>
        <p:spPr>
          <a:xfrm>
            <a:off x="7635240" y="3803904"/>
            <a:ext cx="3931920" cy="914400"/>
          </a:xfrm>
          <a:prstGeom prst="roundRect">
            <a:avLst>
              <a:gd name="adj" fmla="val 6000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77857FD1-178A-1F5A-CB24-7CD4FECB43FF}"/>
              </a:ext>
            </a:extLst>
          </p:cNvPr>
          <p:cNvSpPr/>
          <p:nvPr/>
        </p:nvSpPr>
        <p:spPr>
          <a:xfrm>
            <a:off x="7799832" y="4005072"/>
            <a:ext cx="36576" cy="384048"/>
          </a:xfrm>
          <a:prstGeom prst="rect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5FDEFD21-202C-2914-8E9D-D79929A32404}"/>
              </a:ext>
            </a:extLst>
          </p:cNvPr>
          <p:cNvSpPr/>
          <p:nvPr/>
        </p:nvSpPr>
        <p:spPr>
          <a:xfrm>
            <a:off x="7927848" y="3968496"/>
            <a:ext cx="34564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Comparación</a:t>
            </a:r>
            <a:endParaRPr lang="en-US" sz="120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1FF536D9-5C5C-1FB9-08F6-487461D62C28}"/>
              </a:ext>
            </a:extLst>
          </p:cNvPr>
          <p:cNvSpPr/>
          <p:nvPr/>
        </p:nvSpPr>
        <p:spPr>
          <a:xfrm>
            <a:off x="7836408" y="4425696"/>
            <a:ext cx="352958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900" dirty="0">
                <a:solidFill>
                  <a:srgbClr val="A9B0C2"/>
                </a:solidFill>
              </a:rPr>
              <a:t>Las tarjetas y la tabla permiten comparar posiciones, rendimiento y beneficios de Network.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64463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1778E890-05EF-4F15-D265-7CA4277CF935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3 · PLANES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C117ECD5-5575-64E3-1E6F-368905CCC9BD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Cómo leer tu plan actual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7B61D3E1-1878-0D8C-1214-68539C0F9643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La franja superior resume el estado del usuario antes de comparar otras opciones.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17508647-74E1-CCB7-396F-D1740E72532A}"/>
              </a:ext>
            </a:extLst>
          </p:cNvPr>
          <p:cNvSpPr/>
          <p:nvPr/>
        </p:nvSpPr>
        <p:spPr>
          <a:xfrm>
            <a:off x="621792" y="2060855"/>
            <a:ext cx="7351776" cy="686584"/>
          </a:xfrm>
          <a:prstGeom prst="roundRect">
            <a:avLst>
              <a:gd name="adj" fmla="val 5556"/>
            </a:avLst>
          </a:prstGeom>
          <a:solidFill>
            <a:srgbClr val="0E1325"/>
          </a:solidFill>
          <a:ln w="12700">
            <a:solidFill>
              <a:srgbClr val="8C86FF"/>
            </a:solidFill>
            <a:prstDash val="solid"/>
          </a:ln>
        </p:spPr>
      </p:sp>
      <p:pic>
        <p:nvPicPr>
          <p:cNvPr id="8" name="Image 0" descr="/mnt/data/aurum_assets/plans_current.png">
            <a:extLst>
              <a:ext uri="{FF2B5EF4-FFF2-40B4-BE49-F238E27FC236}">
                <a16:creationId xmlns:a16="http://schemas.microsoft.com/office/drawing/2014/main" id="{24D07876-0B04-11A2-57E6-1CBD5087D9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113471"/>
            <a:ext cx="7315200" cy="607053"/>
          </a:xfrm>
          <a:prstGeom prst="rect">
            <a:avLst/>
          </a:prstGeom>
        </p:spPr>
      </p:pic>
      <p:sp>
        <p:nvSpPr>
          <p:cNvPr id="9" name="Shape 4">
            <a:extLst>
              <a:ext uri="{FF2B5EF4-FFF2-40B4-BE49-F238E27FC236}">
                <a16:creationId xmlns:a16="http://schemas.microsoft.com/office/drawing/2014/main" id="{56F48CB3-C021-4195-7CEB-77A94C8511A8}"/>
              </a:ext>
            </a:extLst>
          </p:cNvPr>
          <p:cNvSpPr/>
          <p:nvPr/>
        </p:nvSpPr>
        <p:spPr>
          <a:xfrm>
            <a:off x="8229600" y="1810512"/>
            <a:ext cx="109728" cy="109728"/>
          </a:xfrm>
          <a:prstGeom prst="ellipse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1BB3EAC3-97CD-8782-482A-A7B32C268F8A}"/>
              </a:ext>
            </a:extLst>
          </p:cNvPr>
          <p:cNvSpPr/>
          <p:nvPr/>
        </p:nvSpPr>
        <p:spPr>
          <a:xfrm>
            <a:off x="8449056" y="1538956"/>
            <a:ext cx="2980944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F7F8FA"/>
                </a:solidFill>
              </a:rPr>
              <a:t>Plan actual: identifica el nivel activo.</a:t>
            </a:r>
            <a:endParaRPr lang="en-US" sz="1120" dirty="0"/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C0DD21B2-72E0-DEBA-F871-C470C98568BE}"/>
              </a:ext>
            </a:extLst>
          </p:cNvPr>
          <p:cNvSpPr/>
          <p:nvPr/>
        </p:nvSpPr>
        <p:spPr>
          <a:xfrm>
            <a:off x="8229600" y="2514600"/>
            <a:ext cx="109728" cy="109728"/>
          </a:xfrm>
          <a:prstGeom prst="ellipse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F066FB33-AC73-5FD8-49DD-62A015BF76C0}"/>
              </a:ext>
            </a:extLst>
          </p:cNvPr>
          <p:cNvSpPr/>
          <p:nvPr/>
        </p:nvSpPr>
        <p:spPr>
          <a:xfrm>
            <a:off x="8449056" y="2243044"/>
            <a:ext cx="2980944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F7F8FA"/>
                </a:solidFill>
              </a:rPr>
              <a:t>Balance actual: indica el monto asociado al plan.</a:t>
            </a:r>
            <a:endParaRPr lang="en-US" sz="112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58AECF8B-2E0D-559E-C7D0-B1F38EED7511}"/>
              </a:ext>
            </a:extLst>
          </p:cNvPr>
          <p:cNvSpPr/>
          <p:nvPr/>
        </p:nvSpPr>
        <p:spPr>
          <a:xfrm>
            <a:off x="8229600" y="3218688"/>
            <a:ext cx="109728" cy="109728"/>
          </a:xfrm>
          <a:prstGeom prst="ellipse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4F4A47B9-4256-0D41-CDBB-E03A7403E469}"/>
              </a:ext>
            </a:extLst>
          </p:cNvPr>
          <p:cNvSpPr/>
          <p:nvPr/>
        </p:nvSpPr>
        <p:spPr>
          <a:xfrm>
            <a:off x="8449056" y="2947132"/>
            <a:ext cx="2980944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F7F8FA"/>
                </a:solidFill>
              </a:rPr>
              <a:t>Rendimiento diario: muestra el porcentaje configurado.</a:t>
            </a:r>
            <a:endParaRPr lang="en-US" sz="1120" dirty="0"/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7007FE67-40D3-EF0E-3051-D6DCA418F85A}"/>
              </a:ext>
            </a:extLst>
          </p:cNvPr>
          <p:cNvSpPr/>
          <p:nvPr/>
        </p:nvSpPr>
        <p:spPr>
          <a:xfrm>
            <a:off x="8229600" y="3922776"/>
            <a:ext cx="109728" cy="109728"/>
          </a:xfrm>
          <a:prstGeom prst="ellipse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74688598-3C5B-D334-684C-8A975847651A}"/>
              </a:ext>
            </a:extLst>
          </p:cNvPr>
          <p:cNvSpPr/>
          <p:nvPr/>
        </p:nvSpPr>
        <p:spPr>
          <a:xfrm>
            <a:off x="8449056" y="3651220"/>
            <a:ext cx="2980944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F7F8FA"/>
                </a:solidFill>
              </a:rPr>
              <a:t>Posiciones diarias: define cuántas puede activar el usuario.</a:t>
            </a:r>
            <a:endParaRPr lang="en-US" sz="112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178874FB-1A32-B7E8-0117-A89AC2C6C1D6}"/>
              </a:ext>
            </a:extLst>
          </p:cNvPr>
          <p:cNvSpPr/>
          <p:nvPr/>
        </p:nvSpPr>
        <p:spPr>
          <a:xfrm>
            <a:off x="8229600" y="4626864"/>
            <a:ext cx="109728" cy="109728"/>
          </a:xfrm>
          <a:prstGeom prst="ellipse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83D68D56-1F46-84A2-A4B1-0D0A41BA310A}"/>
              </a:ext>
            </a:extLst>
          </p:cNvPr>
          <p:cNvSpPr/>
          <p:nvPr/>
        </p:nvSpPr>
        <p:spPr>
          <a:xfrm>
            <a:off x="8449056" y="4355308"/>
            <a:ext cx="2980944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F7F8FA"/>
                </a:solidFill>
              </a:rPr>
              <a:t>Progreso al próximo nivel: muestra cuánto falta para avanzar.</a:t>
            </a:r>
            <a:endParaRPr lang="en-US" sz="1120" dirty="0"/>
          </a:p>
        </p:txBody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96CBDEAE-6546-BA8A-83E3-443ABCF7FC89}"/>
              </a:ext>
            </a:extLst>
          </p:cNvPr>
          <p:cNvSpPr/>
          <p:nvPr/>
        </p:nvSpPr>
        <p:spPr>
          <a:xfrm>
            <a:off x="831586" y="3498876"/>
            <a:ext cx="69037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7F8FA"/>
                </a:solidFill>
              </a:rPr>
              <a:t>Ejemplo mostrado: Aurum Start con balance de US$400 y 75% del camino hacia Aurum Plus.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5529120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111B3573-5851-61EC-045F-60A76216684D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3 · PLANES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9B4D37B2-A053-B78F-1C13-AAFC362A3D23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Comparación rápida entre planes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13CFED67-399D-67F0-60EF-79ACA5D130F7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Cada plan aumenta gradualmente la capacidad operativa y el alcance dentro de Network.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6D335DD6-65B9-A80B-5E95-DFF987151556}"/>
              </a:ext>
            </a:extLst>
          </p:cNvPr>
          <p:cNvSpPr/>
          <p:nvPr/>
        </p:nvSpPr>
        <p:spPr>
          <a:xfrm>
            <a:off x="484632" y="1627632"/>
            <a:ext cx="11146536" cy="3282696"/>
          </a:xfrm>
          <a:prstGeom prst="roundRect">
            <a:avLst>
              <a:gd name="adj" fmla="val 2228"/>
            </a:avLst>
          </a:prstGeom>
          <a:solidFill>
            <a:srgbClr val="0E1325"/>
          </a:solidFill>
          <a:ln w="12700">
            <a:solidFill>
              <a:srgbClr val="8C86FF"/>
            </a:solidFill>
            <a:prstDash val="solid"/>
          </a:ln>
        </p:spPr>
      </p:sp>
      <p:pic>
        <p:nvPicPr>
          <p:cNvPr id="8" name="Image 0" descr="/mnt/data/aurum_assets/plans_cards.png">
            <a:extLst>
              <a:ext uri="{FF2B5EF4-FFF2-40B4-BE49-F238E27FC236}">
                <a16:creationId xmlns:a16="http://schemas.microsoft.com/office/drawing/2014/main" id="{B15D82B0-5D88-4F4C-6EAC-476FA11B76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645920"/>
            <a:ext cx="11109960" cy="3246120"/>
          </a:xfrm>
          <a:prstGeom prst="rect">
            <a:avLst/>
          </a:prstGeom>
        </p:spPr>
      </p:pic>
      <p:sp>
        <p:nvSpPr>
          <p:cNvPr id="9" name="Text 4">
            <a:extLst>
              <a:ext uri="{FF2B5EF4-FFF2-40B4-BE49-F238E27FC236}">
                <a16:creationId xmlns:a16="http://schemas.microsoft.com/office/drawing/2014/main" id="{50ABFFF5-6DE0-D83A-12E9-7B139C09AC43}"/>
              </a:ext>
            </a:extLst>
          </p:cNvPr>
          <p:cNvSpPr/>
          <p:nvPr/>
        </p:nvSpPr>
        <p:spPr>
          <a:xfrm>
            <a:off x="594360" y="516636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C86FF"/>
                </a:solidFill>
              </a:rPr>
              <a:t>Qué cambia al subir de plan</a:t>
            </a:r>
            <a:endParaRPr lang="en-US" sz="1300" dirty="0"/>
          </a:p>
        </p:txBody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DF09BBB5-F931-55EA-57BD-EA0DAC99AE4B}"/>
              </a:ext>
            </a:extLst>
          </p:cNvPr>
          <p:cNvSpPr/>
          <p:nvPr/>
        </p:nvSpPr>
        <p:spPr>
          <a:xfrm>
            <a:off x="2743200" y="5095798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20" dirty="0">
                <a:solidFill>
                  <a:srgbClr val="F7F8FA"/>
                </a:solidFill>
              </a:rPr>
              <a:t>Balance requerido · posiciones diarias · rendimiento configurado · participación por generación · acceso a herramientas y soporte.</a:t>
            </a:r>
            <a:endParaRPr lang="en-US" sz="1120" dirty="0"/>
          </a:p>
        </p:txBody>
      </p:sp>
    </p:spTree>
    <p:extLst>
      <p:ext uri="{BB962C8B-B14F-4D97-AF65-F5344CB8AC3E}">
        <p14:creationId xmlns:p14="http://schemas.microsoft.com/office/powerpoint/2010/main" val="9185509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F3471C4A-A432-90A6-7540-3A5DBF3412D8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3 · PLANES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B2067019-55FF-E606-A8C2-9EC6C065B82F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Tabla comparativa: qué debe mirar el usuario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8B618CC5-9AB8-DB3E-0C22-1E64C1B2DDFD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La tabla inferior sirve para comparar condiciones de forma directa antes de tomar una decisión.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DA2EEB4D-DC15-D8E7-759A-C7A9918F4E5B}"/>
              </a:ext>
            </a:extLst>
          </p:cNvPr>
          <p:cNvSpPr/>
          <p:nvPr/>
        </p:nvSpPr>
        <p:spPr>
          <a:xfrm>
            <a:off x="530352" y="1581912"/>
            <a:ext cx="11055096" cy="2368296"/>
          </a:xfrm>
          <a:prstGeom prst="roundRect">
            <a:avLst>
              <a:gd name="adj" fmla="val 3089"/>
            </a:avLst>
          </a:prstGeom>
          <a:solidFill>
            <a:srgbClr val="0E1325"/>
          </a:solidFill>
          <a:ln w="12700">
            <a:solidFill>
              <a:srgbClr val="8C86FF"/>
            </a:solidFill>
            <a:prstDash val="solid"/>
          </a:ln>
        </p:spPr>
      </p:sp>
      <p:pic>
        <p:nvPicPr>
          <p:cNvPr id="8" name="Image 0" descr="/mnt/data/aurum_assets/plans_table.png">
            <a:extLst>
              <a:ext uri="{FF2B5EF4-FFF2-40B4-BE49-F238E27FC236}">
                <a16:creationId xmlns:a16="http://schemas.microsoft.com/office/drawing/2014/main" id="{1E0E4A0A-E3D8-1BB8-D555-6B64A8565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600200"/>
            <a:ext cx="11018520" cy="2331720"/>
          </a:xfrm>
          <a:prstGeom prst="rect">
            <a:avLst/>
          </a:prstGeom>
        </p:spPr>
      </p:pic>
      <p:sp>
        <p:nvSpPr>
          <p:cNvPr id="9" name="Shape 4">
            <a:extLst>
              <a:ext uri="{FF2B5EF4-FFF2-40B4-BE49-F238E27FC236}">
                <a16:creationId xmlns:a16="http://schemas.microsoft.com/office/drawing/2014/main" id="{E8757975-D117-8E9C-20E9-C25A1C93E856}"/>
              </a:ext>
            </a:extLst>
          </p:cNvPr>
          <p:cNvSpPr/>
          <p:nvPr/>
        </p:nvSpPr>
        <p:spPr>
          <a:xfrm>
            <a:off x="685800" y="4251960"/>
            <a:ext cx="3383280" cy="1143000"/>
          </a:xfrm>
          <a:prstGeom prst="roundRect">
            <a:avLst>
              <a:gd name="adj" fmla="val 4800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935330B9-783D-33DD-BBD7-98A2D00FC4F8}"/>
              </a:ext>
            </a:extLst>
          </p:cNvPr>
          <p:cNvSpPr/>
          <p:nvPr/>
        </p:nvSpPr>
        <p:spPr>
          <a:xfrm>
            <a:off x="850392" y="4453128"/>
            <a:ext cx="36576" cy="384048"/>
          </a:xfrm>
          <a:prstGeom prst="rect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FF8BF8A9-ACB1-DA33-D46D-3EE2D5FA313F}"/>
              </a:ext>
            </a:extLst>
          </p:cNvPr>
          <p:cNvSpPr/>
          <p:nvPr/>
        </p:nvSpPr>
        <p:spPr>
          <a:xfrm>
            <a:off x="978408" y="4416552"/>
            <a:ext cx="2907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Posiciones diarias</a:t>
            </a:r>
            <a:endParaRPr lang="en-US" sz="12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D827F702-DA4D-FEC1-E215-B0E567A1C13A}"/>
              </a:ext>
            </a:extLst>
          </p:cNvPr>
          <p:cNvSpPr/>
          <p:nvPr/>
        </p:nvSpPr>
        <p:spPr>
          <a:xfrm>
            <a:off x="886968" y="4873752"/>
            <a:ext cx="2980944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Capacidad de activación en APS.</a:t>
            </a:r>
            <a:endParaRPr lang="en-US" sz="102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11E1A0A1-8943-42B7-0627-5B9FD1CFB279}"/>
              </a:ext>
            </a:extLst>
          </p:cNvPr>
          <p:cNvSpPr/>
          <p:nvPr/>
        </p:nvSpPr>
        <p:spPr>
          <a:xfrm>
            <a:off x="4389120" y="4251960"/>
            <a:ext cx="3383280" cy="1143000"/>
          </a:xfrm>
          <a:prstGeom prst="roundRect">
            <a:avLst>
              <a:gd name="adj" fmla="val 4800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015095E7-7EE5-253B-5B90-3CCF0D6958F2}"/>
              </a:ext>
            </a:extLst>
          </p:cNvPr>
          <p:cNvSpPr/>
          <p:nvPr/>
        </p:nvSpPr>
        <p:spPr>
          <a:xfrm>
            <a:off x="4553712" y="4453128"/>
            <a:ext cx="36576" cy="384048"/>
          </a:xfrm>
          <a:prstGeom prst="rect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B325C708-3F0D-3224-88E6-D31AD7594813}"/>
              </a:ext>
            </a:extLst>
          </p:cNvPr>
          <p:cNvSpPr/>
          <p:nvPr/>
        </p:nvSpPr>
        <p:spPr>
          <a:xfrm>
            <a:off x="4681728" y="4416552"/>
            <a:ext cx="2907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Rendimiento diario</a:t>
            </a:r>
            <a:endParaRPr lang="en-US" sz="1200" dirty="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8CB0201B-38C2-7B8C-4607-DCAFCAFCE3E9}"/>
              </a:ext>
            </a:extLst>
          </p:cNvPr>
          <p:cNvSpPr/>
          <p:nvPr/>
        </p:nvSpPr>
        <p:spPr>
          <a:xfrm>
            <a:off x="4590288" y="4873752"/>
            <a:ext cx="2980944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Porcentaje configurado para el plan.</a:t>
            </a:r>
            <a:endParaRPr lang="en-US" sz="102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7043B505-2A51-324E-71B0-4A53C4790B55}"/>
              </a:ext>
            </a:extLst>
          </p:cNvPr>
          <p:cNvSpPr/>
          <p:nvPr/>
        </p:nvSpPr>
        <p:spPr>
          <a:xfrm>
            <a:off x="8092440" y="4251960"/>
            <a:ext cx="3383280" cy="1143000"/>
          </a:xfrm>
          <a:prstGeom prst="roundRect">
            <a:avLst>
              <a:gd name="adj" fmla="val 4800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7C0590E7-B577-C1D5-B66E-7FE83CC0B953}"/>
              </a:ext>
            </a:extLst>
          </p:cNvPr>
          <p:cNvSpPr/>
          <p:nvPr/>
        </p:nvSpPr>
        <p:spPr>
          <a:xfrm>
            <a:off x="8257032" y="4453128"/>
            <a:ext cx="36576" cy="384048"/>
          </a:xfrm>
          <a:prstGeom prst="rect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5A10AC19-15FA-D08C-0CCA-FC300A3DF5BC}"/>
              </a:ext>
            </a:extLst>
          </p:cNvPr>
          <p:cNvSpPr/>
          <p:nvPr/>
        </p:nvSpPr>
        <p:spPr>
          <a:xfrm>
            <a:off x="8385048" y="4416552"/>
            <a:ext cx="290779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Generaciones</a:t>
            </a:r>
            <a:endParaRPr lang="en-US" sz="120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72C7AF59-D484-6C0A-628A-63582EAD1FDA}"/>
              </a:ext>
            </a:extLst>
          </p:cNvPr>
          <p:cNvSpPr/>
          <p:nvPr/>
        </p:nvSpPr>
        <p:spPr>
          <a:xfrm>
            <a:off x="8293608" y="4873752"/>
            <a:ext cx="2980944" cy="374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Porcentajes asociados a cada profundidad de Network.</a:t>
            </a:r>
            <a:endParaRPr lang="en-US" sz="1020" dirty="0"/>
          </a:p>
        </p:txBody>
      </p:sp>
    </p:spTree>
    <p:extLst>
      <p:ext uri="{BB962C8B-B14F-4D97-AF65-F5344CB8AC3E}">
        <p14:creationId xmlns:p14="http://schemas.microsoft.com/office/powerpoint/2010/main" val="2355384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988C9843-B789-5177-7A67-6FF8E6A16DFA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3 · PLANES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4DB3E3A8-31D8-7E4F-8E24-86032082B3B5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Cómo decidir si avanzar de plan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E55385E7-A304-F20F-5D03-21C0665F1F85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La plataforma muestra el siguiente nivel, pero la decisión debe basarse en entender las condiciones.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816BA2E6-5A69-CCAF-FAB8-0575893518E1}"/>
              </a:ext>
            </a:extLst>
          </p:cNvPr>
          <p:cNvSpPr/>
          <p:nvPr/>
        </p:nvSpPr>
        <p:spPr>
          <a:xfrm>
            <a:off x="685800" y="1691640"/>
            <a:ext cx="5212080" cy="1508760"/>
          </a:xfrm>
          <a:prstGeom prst="roundRect">
            <a:avLst>
              <a:gd name="adj" fmla="val 3636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D1407DF0-7CDC-E1A1-450B-71C4A53E5DA5}"/>
              </a:ext>
            </a:extLst>
          </p:cNvPr>
          <p:cNvSpPr/>
          <p:nvPr/>
        </p:nvSpPr>
        <p:spPr>
          <a:xfrm>
            <a:off x="86868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C86FF"/>
                </a:solidFill>
              </a:rPr>
              <a:t>1</a:t>
            </a:r>
            <a:endParaRPr lang="en-US" sz="17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63B3C88A-EDE5-069A-72E7-8040ED5B5246}"/>
              </a:ext>
            </a:extLst>
          </p:cNvPr>
          <p:cNvSpPr/>
          <p:nvPr/>
        </p:nvSpPr>
        <p:spPr>
          <a:xfrm>
            <a:off x="1371600" y="1856232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7F8FA"/>
                </a:solidFill>
              </a:rPr>
              <a:t>¿Cuál es mi plan actual?</a:t>
            </a:r>
            <a:endParaRPr lang="en-US" sz="135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E3D6D2CA-9927-E90B-73D2-0B5F19607BE6}"/>
              </a:ext>
            </a:extLst>
          </p:cNvPr>
          <p:cNvSpPr/>
          <p:nvPr/>
        </p:nvSpPr>
        <p:spPr>
          <a:xfrm>
            <a:off x="1371600" y="2286000"/>
            <a:ext cx="4206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70" dirty="0">
                <a:solidFill>
                  <a:srgbClr val="A9B0C2"/>
                </a:solidFill>
              </a:rPr>
              <a:t>Identifica el nivel activo y su rango de balance.</a:t>
            </a:r>
            <a:endParaRPr lang="en-US" sz="1070" dirty="0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4D59BB88-08D7-6C17-BEDD-4DFB0549459C}"/>
              </a:ext>
            </a:extLst>
          </p:cNvPr>
          <p:cNvSpPr/>
          <p:nvPr/>
        </p:nvSpPr>
        <p:spPr>
          <a:xfrm>
            <a:off x="6263640" y="1691640"/>
            <a:ext cx="5212080" cy="1508760"/>
          </a:xfrm>
          <a:prstGeom prst="roundRect">
            <a:avLst>
              <a:gd name="adj" fmla="val 3636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2062A7D9-2635-A306-0CA1-8CFB1F784E18}"/>
              </a:ext>
            </a:extLst>
          </p:cNvPr>
          <p:cNvSpPr/>
          <p:nvPr/>
        </p:nvSpPr>
        <p:spPr>
          <a:xfrm>
            <a:off x="644652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C86FF"/>
                </a:solidFill>
              </a:rPr>
              <a:t>2</a:t>
            </a:r>
            <a:endParaRPr lang="en-US" sz="17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812F7F39-0EF1-EBCF-910F-3AD7063A881D}"/>
              </a:ext>
            </a:extLst>
          </p:cNvPr>
          <p:cNvSpPr/>
          <p:nvPr/>
        </p:nvSpPr>
        <p:spPr>
          <a:xfrm>
            <a:off x="6949440" y="1856232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7F8FA"/>
                </a:solidFill>
              </a:rPr>
              <a:t>¿Qué cambia si avanzo?</a:t>
            </a:r>
            <a:endParaRPr lang="en-US" sz="1350" dirty="0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5EA85EE7-ABA6-12AD-EA87-87C649B26318}"/>
              </a:ext>
            </a:extLst>
          </p:cNvPr>
          <p:cNvSpPr/>
          <p:nvPr/>
        </p:nvSpPr>
        <p:spPr>
          <a:xfrm>
            <a:off x="6949440" y="2286000"/>
            <a:ext cx="4206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70" dirty="0">
                <a:solidFill>
                  <a:srgbClr val="A9B0C2"/>
                </a:solidFill>
              </a:rPr>
              <a:t>Compara posiciones, rendimiento, Network y herramientas.</a:t>
            </a:r>
            <a:endParaRPr lang="en-US" sz="1070" dirty="0"/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E5B2C3F2-A7F1-8E5B-FD3F-42490AE0C0F7}"/>
              </a:ext>
            </a:extLst>
          </p:cNvPr>
          <p:cNvSpPr/>
          <p:nvPr/>
        </p:nvSpPr>
        <p:spPr>
          <a:xfrm>
            <a:off x="685800" y="3657600"/>
            <a:ext cx="5212080" cy="1508760"/>
          </a:xfrm>
          <a:prstGeom prst="roundRect">
            <a:avLst>
              <a:gd name="adj" fmla="val 3636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1A2B6023-6E5F-4CDE-EC03-BBF5552118B4}"/>
              </a:ext>
            </a:extLst>
          </p:cNvPr>
          <p:cNvSpPr/>
          <p:nvPr/>
        </p:nvSpPr>
        <p:spPr>
          <a:xfrm>
            <a:off x="868680" y="38404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C86FF"/>
                </a:solidFill>
              </a:rPr>
              <a:t>3</a:t>
            </a:r>
            <a:endParaRPr lang="en-US" sz="1700" dirty="0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14266C1C-880C-A58F-B5FD-61444E1659B1}"/>
              </a:ext>
            </a:extLst>
          </p:cNvPr>
          <p:cNvSpPr/>
          <p:nvPr/>
        </p:nvSpPr>
        <p:spPr>
          <a:xfrm>
            <a:off x="1371600" y="3822192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7F8FA"/>
                </a:solidFill>
              </a:rPr>
              <a:t>¿Qué balance exige el siguiente nivel?</a:t>
            </a:r>
            <a:endParaRPr lang="en-US" sz="1350" dirty="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AD342902-BB13-E00C-8C1F-6221453A1D07}"/>
              </a:ext>
            </a:extLst>
          </p:cNvPr>
          <p:cNvSpPr/>
          <p:nvPr/>
        </p:nvSpPr>
        <p:spPr>
          <a:xfrm>
            <a:off x="1371600" y="4251960"/>
            <a:ext cx="4206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70" dirty="0">
                <a:solidFill>
                  <a:srgbClr val="A9B0C2"/>
                </a:solidFill>
              </a:rPr>
              <a:t>Revisa el monto requerido y el progreso mostrado.</a:t>
            </a:r>
            <a:endParaRPr lang="en-US" sz="1070" dirty="0"/>
          </a:p>
        </p:txBody>
      </p:sp>
      <p:sp>
        <p:nvSpPr>
          <p:cNvPr id="19" name="Shape 15">
            <a:extLst>
              <a:ext uri="{FF2B5EF4-FFF2-40B4-BE49-F238E27FC236}">
                <a16:creationId xmlns:a16="http://schemas.microsoft.com/office/drawing/2014/main" id="{883327D2-B06A-ED1F-8DD5-C8C911D39CDF}"/>
              </a:ext>
            </a:extLst>
          </p:cNvPr>
          <p:cNvSpPr/>
          <p:nvPr/>
        </p:nvSpPr>
        <p:spPr>
          <a:xfrm>
            <a:off x="6263640" y="3657600"/>
            <a:ext cx="5212080" cy="1508760"/>
          </a:xfrm>
          <a:prstGeom prst="roundRect">
            <a:avLst>
              <a:gd name="adj" fmla="val 3636"/>
            </a:avLst>
          </a:prstGeom>
          <a:solidFill>
            <a:srgbClr val="0E1325"/>
          </a:solidFill>
          <a:ln w="19050">
            <a:solidFill>
              <a:srgbClr val="E0B341"/>
            </a:solidFill>
            <a:prstDash val="solid"/>
          </a:ln>
        </p:spPr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38AE1AB2-F424-2802-D4AB-0E7F1AC0E50F}"/>
              </a:ext>
            </a:extLst>
          </p:cNvPr>
          <p:cNvSpPr/>
          <p:nvPr/>
        </p:nvSpPr>
        <p:spPr>
          <a:xfrm>
            <a:off x="6446520" y="38404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8C86FF"/>
                </a:solidFill>
              </a:rPr>
              <a:t>4</a:t>
            </a:r>
            <a:endParaRPr lang="en-US" sz="1700" dirty="0"/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DE1B039B-36AB-6235-AA04-36C404B76B19}"/>
              </a:ext>
            </a:extLst>
          </p:cNvPr>
          <p:cNvSpPr/>
          <p:nvPr/>
        </p:nvSpPr>
        <p:spPr>
          <a:xfrm>
            <a:off x="6949440" y="3822192"/>
            <a:ext cx="4206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 dirty="0">
                <a:solidFill>
                  <a:srgbClr val="F7F8FA"/>
                </a:solidFill>
              </a:rPr>
              <a:t>¿Entiendo las condiciones?</a:t>
            </a:r>
            <a:endParaRPr lang="en-US" sz="1350" dirty="0"/>
          </a:p>
        </p:txBody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FBB0655B-3FC3-3A2F-7F6B-0DA57EDC3353}"/>
              </a:ext>
            </a:extLst>
          </p:cNvPr>
          <p:cNvSpPr/>
          <p:nvPr/>
        </p:nvSpPr>
        <p:spPr>
          <a:xfrm>
            <a:off x="6949440" y="4251960"/>
            <a:ext cx="4206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70" dirty="0">
                <a:solidFill>
                  <a:srgbClr val="A9B0C2"/>
                </a:solidFill>
              </a:rPr>
              <a:t>Antes de actualizar, revisa permanencia, retiros y reglas aplicables.</a:t>
            </a:r>
            <a:endParaRPr lang="en-US" sz="1070" dirty="0"/>
          </a:p>
        </p:txBody>
      </p:sp>
    </p:spTree>
    <p:extLst>
      <p:ext uri="{BB962C8B-B14F-4D97-AF65-F5344CB8AC3E}">
        <p14:creationId xmlns:p14="http://schemas.microsoft.com/office/powerpoint/2010/main" val="29810870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54425ED9-7188-1979-EFF4-2C2EB6EB6A8F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3 · PLANES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6E13391D-8F0C-2DBE-3BFF-A882886E17AC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Relación entre Planes, APS y Network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CB18C39F-9A89-927A-7C53-D1A726515B25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El plan no es una sección aislada: define la capacidad que se refleja en otras páginas.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DC15871F-A274-D878-8BB1-46D35BA55F39}"/>
              </a:ext>
            </a:extLst>
          </p:cNvPr>
          <p:cNvSpPr/>
          <p:nvPr/>
        </p:nvSpPr>
        <p:spPr>
          <a:xfrm>
            <a:off x="731520" y="2148840"/>
            <a:ext cx="1554480" cy="1554480"/>
          </a:xfrm>
          <a:prstGeom prst="roundRect">
            <a:avLst>
              <a:gd name="adj" fmla="val 4706"/>
            </a:avLst>
          </a:prstGeom>
          <a:solidFill>
            <a:srgbClr val="0E1325"/>
          </a:solidFill>
          <a:ln w="25400">
            <a:solidFill>
              <a:srgbClr val="8C86FF"/>
            </a:solidFill>
            <a:prstDash val="solid"/>
          </a:ln>
        </p:spPr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4CB84559-B416-D530-5164-94B94760CA8D}"/>
              </a:ext>
            </a:extLst>
          </p:cNvPr>
          <p:cNvSpPr/>
          <p:nvPr/>
        </p:nvSpPr>
        <p:spPr>
          <a:xfrm>
            <a:off x="868680" y="246888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8C86FF"/>
                </a:solidFill>
              </a:rPr>
              <a:t>PLAN</a:t>
            </a:r>
            <a:endParaRPr lang="en-US" sz="14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B01953DA-939D-0BC8-57B0-F18E1DCB12EE}"/>
              </a:ext>
            </a:extLst>
          </p:cNvPr>
          <p:cNvSpPr/>
          <p:nvPr/>
        </p:nvSpPr>
        <p:spPr>
          <a:xfrm>
            <a:off x="850392" y="2926080"/>
            <a:ext cx="13167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70" dirty="0">
                <a:solidFill>
                  <a:srgbClr val="A9B0C2"/>
                </a:solidFill>
              </a:rPr>
              <a:t>Define el nivel activo</a:t>
            </a:r>
            <a:endParaRPr lang="en-US" sz="970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D356B74F-674E-3823-5804-14894A542902}"/>
              </a:ext>
            </a:extLst>
          </p:cNvPr>
          <p:cNvSpPr/>
          <p:nvPr/>
        </p:nvSpPr>
        <p:spPr>
          <a:xfrm>
            <a:off x="2331720" y="2907792"/>
            <a:ext cx="1280160" cy="0"/>
          </a:xfrm>
          <a:prstGeom prst="line">
            <a:avLst/>
          </a:prstGeom>
          <a:noFill/>
          <a:ln w="21590">
            <a:solidFill>
              <a:srgbClr val="273049"/>
            </a:solidFill>
            <a:prstDash val="solid"/>
            <a:headEnd type="none"/>
            <a:tailEnd type="triangle"/>
          </a:ln>
        </p:spPr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23ACF3F4-8DF1-BABE-8817-911AED7FBF8C}"/>
              </a:ext>
            </a:extLst>
          </p:cNvPr>
          <p:cNvSpPr/>
          <p:nvPr/>
        </p:nvSpPr>
        <p:spPr>
          <a:xfrm>
            <a:off x="3794760" y="2148840"/>
            <a:ext cx="1554480" cy="1554480"/>
          </a:xfrm>
          <a:prstGeom prst="roundRect">
            <a:avLst>
              <a:gd name="adj" fmla="val 4706"/>
            </a:avLst>
          </a:prstGeom>
          <a:solidFill>
            <a:srgbClr val="0E1325"/>
          </a:solidFill>
          <a:ln w="25400">
            <a:solidFill>
              <a:srgbClr val="E0B341"/>
            </a:solidFill>
            <a:prstDash val="solid"/>
          </a:ln>
        </p:spPr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21D2F959-184A-E4FE-9F2D-06D99E233F11}"/>
              </a:ext>
            </a:extLst>
          </p:cNvPr>
          <p:cNvSpPr/>
          <p:nvPr/>
        </p:nvSpPr>
        <p:spPr>
          <a:xfrm>
            <a:off x="3931920" y="246888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0B341"/>
                </a:solidFill>
              </a:rPr>
              <a:t>APS</a:t>
            </a:r>
            <a:endParaRPr lang="en-US" sz="14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63F8DDBC-FBA9-7806-06E9-08F54714A239}"/>
              </a:ext>
            </a:extLst>
          </p:cNvPr>
          <p:cNvSpPr/>
          <p:nvPr/>
        </p:nvSpPr>
        <p:spPr>
          <a:xfrm>
            <a:off x="3913632" y="2926080"/>
            <a:ext cx="13167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70" dirty="0">
                <a:solidFill>
                  <a:srgbClr val="A9B0C2"/>
                </a:solidFill>
              </a:rPr>
              <a:t>Define posiciones y rendimiento</a:t>
            </a:r>
            <a:endParaRPr lang="en-US" sz="970" dirty="0"/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C76B4FC5-0D74-8E1B-2275-CEDE156A8C7F}"/>
              </a:ext>
            </a:extLst>
          </p:cNvPr>
          <p:cNvSpPr/>
          <p:nvPr/>
        </p:nvSpPr>
        <p:spPr>
          <a:xfrm>
            <a:off x="5394960" y="2907792"/>
            <a:ext cx="1280160" cy="0"/>
          </a:xfrm>
          <a:prstGeom prst="line">
            <a:avLst/>
          </a:prstGeom>
          <a:noFill/>
          <a:ln w="21590">
            <a:solidFill>
              <a:srgbClr val="273049"/>
            </a:solidFill>
            <a:prstDash val="solid"/>
            <a:headEnd type="none"/>
            <a:tailEnd type="triangle"/>
          </a:ln>
        </p:spPr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4792637D-27A5-E8F0-3BF9-F33EDDDA5B97}"/>
              </a:ext>
            </a:extLst>
          </p:cNvPr>
          <p:cNvSpPr/>
          <p:nvPr/>
        </p:nvSpPr>
        <p:spPr>
          <a:xfrm>
            <a:off x="6858000" y="2148840"/>
            <a:ext cx="1554480" cy="1554480"/>
          </a:xfrm>
          <a:prstGeom prst="roundRect">
            <a:avLst>
              <a:gd name="adj" fmla="val 4706"/>
            </a:avLst>
          </a:prstGeom>
          <a:solidFill>
            <a:srgbClr val="0E1325"/>
          </a:solidFill>
          <a:ln w="25400">
            <a:solidFill>
              <a:srgbClr val="28C98B"/>
            </a:solidFill>
            <a:prstDash val="solid"/>
          </a:ln>
        </p:spPr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53611600-3243-2D30-351E-2C7BF337BBB6}"/>
              </a:ext>
            </a:extLst>
          </p:cNvPr>
          <p:cNvSpPr/>
          <p:nvPr/>
        </p:nvSpPr>
        <p:spPr>
          <a:xfrm>
            <a:off x="6995160" y="246888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8C98B"/>
                </a:solidFill>
              </a:rPr>
              <a:t>WALLET</a:t>
            </a:r>
            <a:endParaRPr lang="en-US" sz="1400" dirty="0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3150A487-33E7-2222-82F8-291F2F5E1BA8}"/>
              </a:ext>
            </a:extLst>
          </p:cNvPr>
          <p:cNvSpPr/>
          <p:nvPr/>
        </p:nvSpPr>
        <p:spPr>
          <a:xfrm>
            <a:off x="6976872" y="2926080"/>
            <a:ext cx="13167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70" dirty="0">
                <a:solidFill>
                  <a:srgbClr val="A9B0C2"/>
                </a:solidFill>
              </a:rPr>
              <a:t>Recibe los resultados procesados</a:t>
            </a:r>
            <a:endParaRPr lang="en-US" sz="970" dirty="0"/>
          </a:p>
        </p:txBody>
      </p:sp>
      <p:sp>
        <p:nvSpPr>
          <p:cNvPr id="18" name="Shape 14">
            <a:extLst>
              <a:ext uri="{FF2B5EF4-FFF2-40B4-BE49-F238E27FC236}">
                <a16:creationId xmlns:a16="http://schemas.microsoft.com/office/drawing/2014/main" id="{169DADF6-D7F9-435E-62AB-BCE487F1FB74}"/>
              </a:ext>
            </a:extLst>
          </p:cNvPr>
          <p:cNvSpPr/>
          <p:nvPr/>
        </p:nvSpPr>
        <p:spPr>
          <a:xfrm>
            <a:off x="8458200" y="2907792"/>
            <a:ext cx="1280160" cy="0"/>
          </a:xfrm>
          <a:prstGeom prst="line">
            <a:avLst/>
          </a:prstGeom>
          <a:noFill/>
          <a:ln w="21590">
            <a:solidFill>
              <a:srgbClr val="273049"/>
            </a:solidFill>
            <a:prstDash val="solid"/>
            <a:headEnd type="none"/>
            <a:tailEnd type="triangle"/>
          </a:ln>
        </p:spPr>
      </p:sp>
      <p:sp>
        <p:nvSpPr>
          <p:cNvPr id="19" name="Shape 15">
            <a:extLst>
              <a:ext uri="{FF2B5EF4-FFF2-40B4-BE49-F238E27FC236}">
                <a16:creationId xmlns:a16="http://schemas.microsoft.com/office/drawing/2014/main" id="{1D434D26-4BD1-98EA-2EDF-D05A54352813}"/>
              </a:ext>
            </a:extLst>
          </p:cNvPr>
          <p:cNvSpPr/>
          <p:nvPr/>
        </p:nvSpPr>
        <p:spPr>
          <a:xfrm>
            <a:off x="9921240" y="2148840"/>
            <a:ext cx="1554480" cy="1554480"/>
          </a:xfrm>
          <a:prstGeom prst="roundRect">
            <a:avLst>
              <a:gd name="adj" fmla="val 4706"/>
            </a:avLst>
          </a:prstGeom>
          <a:solidFill>
            <a:srgbClr val="0E1325"/>
          </a:solidFill>
          <a:ln w="25400">
            <a:solidFill>
              <a:srgbClr val="5AA3FF"/>
            </a:solidFill>
            <a:prstDash val="solid"/>
          </a:ln>
        </p:spPr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86C27933-D1ED-641C-47F0-5E02C4A96BAC}"/>
              </a:ext>
            </a:extLst>
          </p:cNvPr>
          <p:cNvSpPr/>
          <p:nvPr/>
        </p:nvSpPr>
        <p:spPr>
          <a:xfrm>
            <a:off x="10058400" y="2468880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AA3FF"/>
                </a:solidFill>
              </a:rPr>
              <a:t>NETWORK</a:t>
            </a:r>
            <a:endParaRPr lang="en-US" sz="1400" dirty="0"/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62829144-F299-41D6-0101-7A39649C73B1}"/>
              </a:ext>
            </a:extLst>
          </p:cNvPr>
          <p:cNvSpPr/>
          <p:nvPr/>
        </p:nvSpPr>
        <p:spPr>
          <a:xfrm>
            <a:off x="10040112" y="2926080"/>
            <a:ext cx="131673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970" dirty="0">
                <a:solidFill>
                  <a:srgbClr val="A9B0C2"/>
                </a:solidFill>
              </a:rPr>
              <a:t>Define participación por generación</a:t>
            </a:r>
            <a:endParaRPr lang="en-US" sz="970" dirty="0"/>
          </a:p>
        </p:txBody>
      </p:sp>
      <p:sp>
        <p:nvSpPr>
          <p:cNvPr id="22" name="Shape 18">
            <a:extLst>
              <a:ext uri="{FF2B5EF4-FFF2-40B4-BE49-F238E27FC236}">
                <a16:creationId xmlns:a16="http://schemas.microsoft.com/office/drawing/2014/main" id="{5B0033B8-CF3F-E180-9729-686633B04924}"/>
              </a:ext>
            </a:extLst>
          </p:cNvPr>
          <p:cNvSpPr/>
          <p:nvPr/>
        </p:nvSpPr>
        <p:spPr>
          <a:xfrm>
            <a:off x="1645920" y="4709160"/>
            <a:ext cx="8869680" cy="640080"/>
          </a:xfrm>
          <a:prstGeom prst="roundRect">
            <a:avLst>
              <a:gd name="adj" fmla="val 8571"/>
            </a:avLst>
          </a:prstGeom>
          <a:solidFill>
            <a:srgbClr val="8C86FF">
              <a:alpha val="10000"/>
            </a:srgbClr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23" name="Text 19">
            <a:extLst>
              <a:ext uri="{FF2B5EF4-FFF2-40B4-BE49-F238E27FC236}">
                <a16:creationId xmlns:a16="http://schemas.microsoft.com/office/drawing/2014/main" id="{FFFB535D-3D6F-DD24-6779-0FA29A8BC70E}"/>
              </a:ext>
            </a:extLst>
          </p:cNvPr>
          <p:cNvSpPr/>
          <p:nvPr/>
        </p:nvSpPr>
        <p:spPr>
          <a:xfrm>
            <a:off x="1874520" y="4919472"/>
            <a:ext cx="841248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80" b="1" dirty="0">
                <a:solidFill>
                  <a:srgbClr val="F7F8FA"/>
                </a:solidFill>
              </a:rPr>
              <a:t>Por eso, cuando cambia el plan, también puede cambiar la experiencia diaria en APS y la participación dentro de Aurum Network.</a:t>
            </a:r>
            <a:endParaRPr lang="en-US" sz="1180" dirty="0"/>
          </a:p>
        </p:txBody>
      </p:sp>
    </p:spTree>
    <p:extLst>
      <p:ext uri="{BB962C8B-B14F-4D97-AF65-F5344CB8AC3E}">
        <p14:creationId xmlns:p14="http://schemas.microsoft.com/office/powerpoint/2010/main" val="94249621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>
            <a:extLst>
              <a:ext uri="{FF2B5EF4-FFF2-40B4-BE49-F238E27FC236}">
                <a16:creationId xmlns:a16="http://schemas.microsoft.com/office/drawing/2014/main" id="{0913C857-0278-B6A2-85C8-349DEFD52C98}"/>
              </a:ext>
            </a:extLst>
          </p:cNvPr>
          <p:cNvSpPr/>
          <p:nvPr/>
        </p:nvSpPr>
        <p:spPr>
          <a:xfrm>
            <a:off x="475488" y="822960"/>
            <a:ext cx="73152" cy="4389120"/>
          </a:xfrm>
          <a:prstGeom prst="rect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AD174247-5806-6B58-21DE-280E614DA56A}"/>
              </a:ext>
            </a:extLst>
          </p:cNvPr>
          <p:cNvSpPr/>
          <p:nvPr/>
        </p:nvSpPr>
        <p:spPr>
          <a:xfrm>
            <a:off x="749808" y="9144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10" dirty="0">
                <a:solidFill>
                  <a:srgbClr val="5AA3FF"/>
                </a:solidFill>
              </a:rPr>
              <a:t>PARTE 4</a:t>
            </a:r>
            <a:endParaRPr lang="en-US" sz="11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4BE79CA3-0B2D-25B0-C5DB-50AB919AABE4}"/>
              </a:ext>
            </a:extLst>
          </p:cNvPr>
          <p:cNvSpPr/>
          <p:nvPr/>
        </p:nvSpPr>
        <p:spPr>
          <a:xfrm>
            <a:off x="749808" y="1389888"/>
            <a:ext cx="60350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7F8FA"/>
                </a:solidFill>
              </a:rPr>
              <a:t>Aurum Network</a:t>
            </a:r>
            <a:endParaRPr lang="en-US" sz="3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9C30ADD2-4780-D5ED-8F47-6B1B5D7E5DAF}"/>
              </a:ext>
            </a:extLst>
          </p:cNvPr>
          <p:cNvSpPr/>
          <p:nvPr/>
        </p:nvSpPr>
        <p:spPr>
          <a:xfrm>
            <a:off x="749808" y="2697480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A9B0C2"/>
                </a:solidFill>
              </a:rPr>
              <a:t>La sección de comunidad: directos, generaciones, rangos, volumen grupal, beneficios y herramientas para invitar nuevos miembros.</a:t>
            </a:r>
            <a:endParaRPr lang="en-US" sz="160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5D4D7995-C7ED-F825-2DB2-A2FD37B325FA}"/>
              </a:ext>
            </a:extLst>
          </p:cNvPr>
          <p:cNvSpPr/>
          <p:nvPr/>
        </p:nvSpPr>
        <p:spPr>
          <a:xfrm rot="600000">
            <a:off x="7315200" y="914400"/>
            <a:ext cx="3657600" cy="3657600"/>
          </a:xfrm>
          <a:prstGeom prst="arc">
            <a:avLst/>
          </a:prstGeom>
          <a:solidFill>
            <a:srgbClr val="070A12">
              <a:alpha val="0"/>
            </a:srgbClr>
          </a:solidFill>
          <a:ln w="25400">
            <a:solidFill>
              <a:srgbClr val="5AA3FF">
                <a:alpha val="55000"/>
              </a:srgbClr>
            </a:solidFill>
            <a:prstDash val="solid"/>
          </a:ln>
        </p:spPr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EB15BD86-AB17-35F1-E9E3-A973814EA3CA}"/>
              </a:ext>
            </a:extLst>
          </p:cNvPr>
          <p:cNvSpPr/>
          <p:nvPr/>
        </p:nvSpPr>
        <p:spPr>
          <a:xfrm rot="-1080000">
            <a:off x="7818120" y="1417320"/>
            <a:ext cx="2651760" cy="2651760"/>
          </a:xfrm>
          <a:prstGeom prst="arc">
            <a:avLst/>
          </a:prstGeom>
          <a:solidFill>
            <a:srgbClr val="070A12">
              <a:alpha val="0"/>
            </a:srgbClr>
          </a:solidFill>
          <a:ln w="12700">
            <a:solidFill>
              <a:srgbClr val="5AA3FF">
                <a:alpha val="42000"/>
              </a:srgbClr>
            </a:solidFill>
            <a:prstDash val="solid"/>
          </a:ln>
        </p:spPr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2C432274-9E1E-80B8-8AD5-5300E5E0C50B}"/>
              </a:ext>
            </a:extLst>
          </p:cNvPr>
          <p:cNvSpPr/>
          <p:nvPr/>
        </p:nvSpPr>
        <p:spPr>
          <a:xfrm>
            <a:off x="7818120" y="182880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5AA3FF"/>
                </a:solidFill>
              </a:rPr>
              <a:t>04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98498327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87B9A4FD-E8B7-8FEB-5F2C-07FEB0F38004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4 · NETWORK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CF4011C3-2745-EF9F-B23C-1C5964FFB598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Aurum Network: visión general de la comunidad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CC715833-3D63-D97F-6CD6-AE1D2CF16630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La página reúne crecimiento, actividad y beneficios de la red en un solo lugar.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86E6378D-C17B-E142-AA3F-E45C6E45C488}"/>
              </a:ext>
            </a:extLst>
          </p:cNvPr>
          <p:cNvSpPr/>
          <p:nvPr/>
        </p:nvSpPr>
        <p:spPr>
          <a:xfrm>
            <a:off x="484632" y="1581912"/>
            <a:ext cx="6803136" cy="3465576"/>
          </a:xfrm>
          <a:prstGeom prst="roundRect">
            <a:avLst>
              <a:gd name="adj" fmla="val 2111"/>
            </a:avLst>
          </a:prstGeom>
          <a:solidFill>
            <a:srgbClr val="0E1325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42864DEE-8B30-7C60-D0E2-45FA6D06F504}"/>
              </a:ext>
            </a:extLst>
          </p:cNvPr>
          <p:cNvSpPr/>
          <p:nvPr/>
        </p:nvSpPr>
        <p:spPr>
          <a:xfrm>
            <a:off x="7543800" y="1645920"/>
            <a:ext cx="4023360" cy="914400"/>
          </a:xfrm>
          <a:prstGeom prst="roundRect">
            <a:avLst>
              <a:gd name="adj" fmla="val 6000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26CA4E09-91CC-2FC7-8D21-C900667BAF58}"/>
              </a:ext>
            </a:extLst>
          </p:cNvPr>
          <p:cNvSpPr/>
          <p:nvPr/>
        </p:nvSpPr>
        <p:spPr>
          <a:xfrm>
            <a:off x="7708392" y="1847088"/>
            <a:ext cx="36576" cy="384048"/>
          </a:xfrm>
          <a:prstGeom prst="rect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3CC888A7-9E47-D8A2-7A46-266C7914999C}"/>
              </a:ext>
            </a:extLst>
          </p:cNvPr>
          <p:cNvSpPr/>
          <p:nvPr/>
        </p:nvSpPr>
        <p:spPr>
          <a:xfrm>
            <a:off x="7836408" y="1810512"/>
            <a:ext cx="35478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Miembros directos</a:t>
            </a:r>
            <a:endParaRPr lang="en-US" sz="12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F1D5857B-2EED-CCCE-5080-D35A20C76527}"/>
              </a:ext>
            </a:extLst>
          </p:cNvPr>
          <p:cNvSpPr/>
          <p:nvPr/>
        </p:nvSpPr>
        <p:spPr>
          <a:xfrm>
            <a:off x="7744968" y="2267712"/>
            <a:ext cx="362102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Personas incorporadas directamente mediante tu enlace.</a:t>
            </a:r>
            <a:endParaRPr lang="en-US" sz="102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AECFDE30-8882-0FB7-6846-C6BAC621AE3A}"/>
              </a:ext>
            </a:extLst>
          </p:cNvPr>
          <p:cNvSpPr/>
          <p:nvPr/>
        </p:nvSpPr>
        <p:spPr>
          <a:xfrm>
            <a:off x="7543800" y="2724912"/>
            <a:ext cx="4023360" cy="914400"/>
          </a:xfrm>
          <a:prstGeom prst="roundRect">
            <a:avLst>
              <a:gd name="adj" fmla="val 6000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7A72AEF5-B656-6742-B57D-301C85A0F5BA}"/>
              </a:ext>
            </a:extLst>
          </p:cNvPr>
          <p:cNvSpPr/>
          <p:nvPr/>
        </p:nvSpPr>
        <p:spPr>
          <a:xfrm>
            <a:off x="7708392" y="2926080"/>
            <a:ext cx="36576" cy="384048"/>
          </a:xfrm>
          <a:prstGeom prst="rect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0F367F4B-BF2A-A43F-1B72-F54B69F2F373}"/>
              </a:ext>
            </a:extLst>
          </p:cNvPr>
          <p:cNvSpPr/>
          <p:nvPr/>
        </p:nvSpPr>
        <p:spPr>
          <a:xfrm>
            <a:off x="7836408" y="2889504"/>
            <a:ext cx="35478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Red total</a:t>
            </a:r>
            <a:endParaRPr lang="en-US" sz="1200" dirty="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B5689009-93CF-BC76-BD3C-B82045F8A273}"/>
              </a:ext>
            </a:extLst>
          </p:cNvPr>
          <p:cNvSpPr/>
          <p:nvPr/>
        </p:nvSpPr>
        <p:spPr>
          <a:xfrm>
            <a:off x="7744968" y="3346704"/>
            <a:ext cx="362102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Suma de usuarios distribuidos entre las diferentes generaciones.</a:t>
            </a:r>
            <a:endParaRPr lang="en-US" sz="102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11D95379-4F84-8CA1-DFA2-52770C2B552D}"/>
              </a:ext>
            </a:extLst>
          </p:cNvPr>
          <p:cNvSpPr/>
          <p:nvPr/>
        </p:nvSpPr>
        <p:spPr>
          <a:xfrm>
            <a:off x="7543800" y="3803904"/>
            <a:ext cx="4023360" cy="914400"/>
          </a:xfrm>
          <a:prstGeom prst="roundRect">
            <a:avLst>
              <a:gd name="adj" fmla="val 6000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A9A032C2-C72A-8371-4CBE-27B52BFBB13E}"/>
              </a:ext>
            </a:extLst>
          </p:cNvPr>
          <p:cNvSpPr/>
          <p:nvPr/>
        </p:nvSpPr>
        <p:spPr>
          <a:xfrm>
            <a:off x="7708392" y="4005072"/>
            <a:ext cx="36576" cy="384048"/>
          </a:xfrm>
          <a:prstGeom prst="rect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57ED3DD4-D7CB-BCFF-7797-839EEDA601C3}"/>
              </a:ext>
            </a:extLst>
          </p:cNvPr>
          <p:cNvSpPr/>
          <p:nvPr/>
        </p:nvSpPr>
        <p:spPr>
          <a:xfrm>
            <a:off x="7836408" y="3968496"/>
            <a:ext cx="35478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Volumen y beneficios</a:t>
            </a:r>
            <a:endParaRPr lang="en-US" sz="120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8D8967E7-9868-544F-729E-74D5B9DB1C2A}"/>
              </a:ext>
            </a:extLst>
          </p:cNvPr>
          <p:cNvSpPr/>
          <p:nvPr/>
        </p:nvSpPr>
        <p:spPr>
          <a:xfrm>
            <a:off x="7744968" y="4425696"/>
            <a:ext cx="3621024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Mide la actividad grupal y los beneficios registrados por la estructura.</a:t>
            </a:r>
            <a:endParaRPr lang="en-US" sz="1020" dirty="0"/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26881088-2787-B806-25F7-779F6B142B14}"/>
              </a:ext>
            </a:extLst>
          </p:cNvPr>
          <p:cNvSpPr/>
          <p:nvPr/>
        </p:nvSpPr>
        <p:spPr>
          <a:xfrm>
            <a:off x="7589520" y="4956048"/>
            <a:ext cx="3886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60" b="1" dirty="0">
                <a:solidFill>
                  <a:srgbClr val="F7F8FA"/>
                </a:solidFill>
              </a:rPr>
              <a:t>Network responde: “¿Cómo está creciendo mi estructura y qué actividad está generando?”</a:t>
            </a:r>
            <a:endParaRPr lang="en-US" sz="1160" dirty="0"/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3DA2D26C-C03D-F228-C7C3-E44E800BC9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492" y="1613743"/>
            <a:ext cx="6690444" cy="3393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7364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 0">
            <a:extLst>
              <a:ext uri="{FF2B5EF4-FFF2-40B4-BE49-F238E27FC236}">
                <a16:creationId xmlns:a16="http://schemas.microsoft.com/office/drawing/2014/main" id="{E3A157FA-C037-B054-A528-7CBFE4641319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4 · NETWORK</a:t>
            </a:r>
            <a:endParaRPr lang="en-US" sz="900" dirty="0"/>
          </a:p>
        </p:txBody>
      </p:sp>
      <p:sp>
        <p:nvSpPr>
          <p:cNvPr id="30" name="Text 1">
            <a:extLst>
              <a:ext uri="{FF2B5EF4-FFF2-40B4-BE49-F238E27FC236}">
                <a16:creationId xmlns:a16="http://schemas.microsoft.com/office/drawing/2014/main" id="{21BA3CE0-5229-25AB-E15D-D68944692287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Indicadores principales de Network</a:t>
            </a:r>
            <a:endParaRPr lang="en-US" sz="2500" dirty="0"/>
          </a:p>
        </p:txBody>
      </p:sp>
      <p:sp>
        <p:nvSpPr>
          <p:cNvPr id="31" name="Text 2">
            <a:extLst>
              <a:ext uri="{FF2B5EF4-FFF2-40B4-BE49-F238E27FC236}">
                <a16:creationId xmlns:a16="http://schemas.microsoft.com/office/drawing/2014/main" id="{CA7D1F24-2A06-9DFC-59CA-620DB6C48742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La primera fila permite conocer el estado de la red de un vistazo.</a:t>
            </a:r>
            <a:endParaRPr lang="en-US" sz="1150" dirty="0"/>
          </a:p>
        </p:txBody>
      </p:sp>
      <p:sp>
        <p:nvSpPr>
          <p:cNvPr id="32" name="Shape 3">
            <a:extLst>
              <a:ext uri="{FF2B5EF4-FFF2-40B4-BE49-F238E27FC236}">
                <a16:creationId xmlns:a16="http://schemas.microsoft.com/office/drawing/2014/main" id="{EA59FD7E-F50F-E63C-7A7C-95DF1226AE37}"/>
              </a:ext>
            </a:extLst>
          </p:cNvPr>
          <p:cNvSpPr/>
          <p:nvPr/>
        </p:nvSpPr>
        <p:spPr>
          <a:xfrm>
            <a:off x="576072" y="1810512"/>
            <a:ext cx="10963656" cy="1000280"/>
          </a:xfrm>
          <a:prstGeom prst="roundRect">
            <a:avLst>
              <a:gd name="adj" fmla="val 6202"/>
            </a:avLst>
          </a:prstGeom>
          <a:solidFill>
            <a:srgbClr val="0E1325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34" name="Shape 4">
            <a:extLst>
              <a:ext uri="{FF2B5EF4-FFF2-40B4-BE49-F238E27FC236}">
                <a16:creationId xmlns:a16="http://schemas.microsoft.com/office/drawing/2014/main" id="{F37AFCCB-528E-16EB-7AD5-04AA8C527A01}"/>
              </a:ext>
            </a:extLst>
          </p:cNvPr>
          <p:cNvSpPr/>
          <p:nvPr/>
        </p:nvSpPr>
        <p:spPr>
          <a:xfrm>
            <a:off x="594360" y="3265100"/>
            <a:ext cx="1993392" cy="1417320"/>
          </a:xfrm>
          <a:prstGeom prst="roundRect">
            <a:avLst>
              <a:gd name="adj" fmla="val 3871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35" name="Shape 5">
            <a:extLst>
              <a:ext uri="{FF2B5EF4-FFF2-40B4-BE49-F238E27FC236}">
                <a16:creationId xmlns:a16="http://schemas.microsoft.com/office/drawing/2014/main" id="{2FC330FB-5F43-07C8-92F5-F89C534CAEFB}"/>
              </a:ext>
            </a:extLst>
          </p:cNvPr>
          <p:cNvSpPr/>
          <p:nvPr/>
        </p:nvSpPr>
        <p:spPr>
          <a:xfrm>
            <a:off x="758952" y="3466268"/>
            <a:ext cx="36576" cy="384048"/>
          </a:xfrm>
          <a:prstGeom prst="rect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36" name="Text 6">
            <a:extLst>
              <a:ext uri="{FF2B5EF4-FFF2-40B4-BE49-F238E27FC236}">
                <a16:creationId xmlns:a16="http://schemas.microsoft.com/office/drawing/2014/main" id="{657B2348-F254-99A5-6A71-DB564E7BFF15}"/>
              </a:ext>
            </a:extLst>
          </p:cNvPr>
          <p:cNvSpPr/>
          <p:nvPr/>
        </p:nvSpPr>
        <p:spPr>
          <a:xfrm>
            <a:off x="886968" y="3429692"/>
            <a:ext cx="1517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Miembros directos</a:t>
            </a:r>
            <a:endParaRPr lang="en-US" sz="1200" dirty="0"/>
          </a:p>
        </p:txBody>
      </p:sp>
      <p:sp>
        <p:nvSpPr>
          <p:cNvPr id="37" name="Text 7">
            <a:extLst>
              <a:ext uri="{FF2B5EF4-FFF2-40B4-BE49-F238E27FC236}">
                <a16:creationId xmlns:a16="http://schemas.microsoft.com/office/drawing/2014/main" id="{98640641-1170-332E-F010-3FDB3AA51E2A}"/>
              </a:ext>
            </a:extLst>
          </p:cNvPr>
          <p:cNvSpPr/>
          <p:nvPr/>
        </p:nvSpPr>
        <p:spPr>
          <a:xfrm>
            <a:off x="795528" y="3886892"/>
            <a:ext cx="1591056" cy="6492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Usuarios conectados directamente.</a:t>
            </a:r>
            <a:endParaRPr lang="en-US" sz="1020" dirty="0"/>
          </a:p>
        </p:txBody>
      </p:sp>
      <p:sp>
        <p:nvSpPr>
          <p:cNvPr id="38" name="Shape 8">
            <a:extLst>
              <a:ext uri="{FF2B5EF4-FFF2-40B4-BE49-F238E27FC236}">
                <a16:creationId xmlns:a16="http://schemas.microsoft.com/office/drawing/2014/main" id="{D3EB51D2-552D-644C-7B91-C51CDCCE941B}"/>
              </a:ext>
            </a:extLst>
          </p:cNvPr>
          <p:cNvSpPr/>
          <p:nvPr/>
        </p:nvSpPr>
        <p:spPr>
          <a:xfrm>
            <a:off x="2843784" y="3265100"/>
            <a:ext cx="1993392" cy="1417320"/>
          </a:xfrm>
          <a:prstGeom prst="roundRect">
            <a:avLst>
              <a:gd name="adj" fmla="val 3871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39" name="Shape 9">
            <a:extLst>
              <a:ext uri="{FF2B5EF4-FFF2-40B4-BE49-F238E27FC236}">
                <a16:creationId xmlns:a16="http://schemas.microsoft.com/office/drawing/2014/main" id="{3FE86D4E-FA3A-A3B8-E5AA-A73813D2C2B7}"/>
              </a:ext>
            </a:extLst>
          </p:cNvPr>
          <p:cNvSpPr/>
          <p:nvPr/>
        </p:nvSpPr>
        <p:spPr>
          <a:xfrm>
            <a:off x="3008376" y="3466268"/>
            <a:ext cx="36576" cy="384048"/>
          </a:xfrm>
          <a:prstGeom prst="rect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40" name="Text 10">
            <a:extLst>
              <a:ext uri="{FF2B5EF4-FFF2-40B4-BE49-F238E27FC236}">
                <a16:creationId xmlns:a16="http://schemas.microsoft.com/office/drawing/2014/main" id="{DA876772-32C4-9C38-DCEB-4430FBEC0A70}"/>
              </a:ext>
            </a:extLst>
          </p:cNvPr>
          <p:cNvSpPr/>
          <p:nvPr/>
        </p:nvSpPr>
        <p:spPr>
          <a:xfrm>
            <a:off x="3136392" y="3429692"/>
            <a:ext cx="1517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Red total</a:t>
            </a:r>
            <a:endParaRPr lang="en-US" sz="1200" dirty="0"/>
          </a:p>
        </p:txBody>
      </p:sp>
      <p:sp>
        <p:nvSpPr>
          <p:cNvPr id="41" name="Text 11">
            <a:extLst>
              <a:ext uri="{FF2B5EF4-FFF2-40B4-BE49-F238E27FC236}">
                <a16:creationId xmlns:a16="http://schemas.microsoft.com/office/drawing/2014/main" id="{79E491E1-E4B6-D0C5-1955-0F1856BA08C3}"/>
              </a:ext>
            </a:extLst>
          </p:cNvPr>
          <p:cNvSpPr/>
          <p:nvPr/>
        </p:nvSpPr>
        <p:spPr>
          <a:xfrm>
            <a:off x="3044952" y="3886892"/>
            <a:ext cx="1591056" cy="6492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Todos los miembros en las distintas generaciones.</a:t>
            </a:r>
            <a:endParaRPr lang="en-US" sz="1020" dirty="0"/>
          </a:p>
        </p:txBody>
      </p:sp>
      <p:sp>
        <p:nvSpPr>
          <p:cNvPr id="42" name="Shape 12">
            <a:extLst>
              <a:ext uri="{FF2B5EF4-FFF2-40B4-BE49-F238E27FC236}">
                <a16:creationId xmlns:a16="http://schemas.microsoft.com/office/drawing/2014/main" id="{508AADF4-B58A-4A36-203C-BB09986D7243}"/>
              </a:ext>
            </a:extLst>
          </p:cNvPr>
          <p:cNvSpPr/>
          <p:nvPr/>
        </p:nvSpPr>
        <p:spPr>
          <a:xfrm>
            <a:off x="5093208" y="3265100"/>
            <a:ext cx="1993392" cy="1417320"/>
          </a:xfrm>
          <a:prstGeom prst="roundRect">
            <a:avLst>
              <a:gd name="adj" fmla="val 3871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43" name="Shape 13">
            <a:extLst>
              <a:ext uri="{FF2B5EF4-FFF2-40B4-BE49-F238E27FC236}">
                <a16:creationId xmlns:a16="http://schemas.microsoft.com/office/drawing/2014/main" id="{3A2E1A6F-3EBB-596F-0722-C2ED65B50A91}"/>
              </a:ext>
            </a:extLst>
          </p:cNvPr>
          <p:cNvSpPr/>
          <p:nvPr/>
        </p:nvSpPr>
        <p:spPr>
          <a:xfrm>
            <a:off x="5257800" y="3466268"/>
            <a:ext cx="36576" cy="384048"/>
          </a:xfrm>
          <a:prstGeom prst="rect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44" name="Text 14">
            <a:extLst>
              <a:ext uri="{FF2B5EF4-FFF2-40B4-BE49-F238E27FC236}">
                <a16:creationId xmlns:a16="http://schemas.microsoft.com/office/drawing/2014/main" id="{AF054C6C-885E-D401-5E95-55978AA5D424}"/>
              </a:ext>
            </a:extLst>
          </p:cNvPr>
          <p:cNvSpPr/>
          <p:nvPr/>
        </p:nvSpPr>
        <p:spPr>
          <a:xfrm>
            <a:off x="5385816" y="3429692"/>
            <a:ext cx="1517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Volumen grupal</a:t>
            </a:r>
            <a:endParaRPr lang="en-US" sz="1200" dirty="0"/>
          </a:p>
        </p:txBody>
      </p:sp>
      <p:sp>
        <p:nvSpPr>
          <p:cNvPr id="45" name="Text 15">
            <a:extLst>
              <a:ext uri="{FF2B5EF4-FFF2-40B4-BE49-F238E27FC236}">
                <a16:creationId xmlns:a16="http://schemas.microsoft.com/office/drawing/2014/main" id="{5DFD38D5-3D0A-21AB-06B9-D5D7DF7DD3C2}"/>
              </a:ext>
            </a:extLst>
          </p:cNvPr>
          <p:cNvSpPr/>
          <p:nvPr/>
        </p:nvSpPr>
        <p:spPr>
          <a:xfrm>
            <a:off x="5294376" y="3886892"/>
            <a:ext cx="1591056" cy="6492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Actividad acumulada de la estructura.</a:t>
            </a:r>
            <a:endParaRPr lang="en-US" sz="1020" dirty="0"/>
          </a:p>
        </p:txBody>
      </p:sp>
      <p:sp>
        <p:nvSpPr>
          <p:cNvPr id="46" name="Shape 16">
            <a:extLst>
              <a:ext uri="{FF2B5EF4-FFF2-40B4-BE49-F238E27FC236}">
                <a16:creationId xmlns:a16="http://schemas.microsoft.com/office/drawing/2014/main" id="{5C109E76-11BA-8859-F2F8-FBAFB7459DCF}"/>
              </a:ext>
            </a:extLst>
          </p:cNvPr>
          <p:cNvSpPr/>
          <p:nvPr/>
        </p:nvSpPr>
        <p:spPr>
          <a:xfrm>
            <a:off x="7342632" y="3265100"/>
            <a:ext cx="1993392" cy="1417320"/>
          </a:xfrm>
          <a:prstGeom prst="roundRect">
            <a:avLst>
              <a:gd name="adj" fmla="val 3871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47" name="Shape 17">
            <a:extLst>
              <a:ext uri="{FF2B5EF4-FFF2-40B4-BE49-F238E27FC236}">
                <a16:creationId xmlns:a16="http://schemas.microsoft.com/office/drawing/2014/main" id="{A6D3DED8-1D54-D25F-656F-4F7D95D70EBC}"/>
              </a:ext>
            </a:extLst>
          </p:cNvPr>
          <p:cNvSpPr/>
          <p:nvPr/>
        </p:nvSpPr>
        <p:spPr>
          <a:xfrm>
            <a:off x="7507224" y="3466268"/>
            <a:ext cx="36576" cy="384048"/>
          </a:xfrm>
          <a:prstGeom prst="rect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48" name="Text 18">
            <a:extLst>
              <a:ext uri="{FF2B5EF4-FFF2-40B4-BE49-F238E27FC236}">
                <a16:creationId xmlns:a16="http://schemas.microsoft.com/office/drawing/2014/main" id="{E04E46DC-ACB1-6E44-BFCF-14A48C3B7387}"/>
              </a:ext>
            </a:extLst>
          </p:cNvPr>
          <p:cNvSpPr/>
          <p:nvPr/>
        </p:nvSpPr>
        <p:spPr>
          <a:xfrm>
            <a:off x="7635240" y="3429692"/>
            <a:ext cx="1517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Ganancias de red</a:t>
            </a:r>
            <a:endParaRPr lang="en-US" sz="1200" dirty="0"/>
          </a:p>
        </p:txBody>
      </p:sp>
      <p:sp>
        <p:nvSpPr>
          <p:cNvPr id="49" name="Text 19">
            <a:extLst>
              <a:ext uri="{FF2B5EF4-FFF2-40B4-BE49-F238E27FC236}">
                <a16:creationId xmlns:a16="http://schemas.microsoft.com/office/drawing/2014/main" id="{40777121-678D-F81D-131F-EA135A5305CE}"/>
              </a:ext>
            </a:extLst>
          </p:cNvPr>
          <p:cNvSpPr/>
          <p:nvPr/>
        </p:nvSpPr>
        <p:spPr>
          <a:xfrm>
            <a:off x="7543800" y="3886892"/>
            <a:ext cx="1591056" cy="6492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Beneficios asociados a Network.</a:t>
            </a:r>
            <a:endParaRPr lang="en-US" sz="1020" dirty="0"/>
          </a:p>
        </p:txBody>
      </p:sp>
      <p:sp>
        <p:nvSpPr>
          <p:cNvPr id="50" name="Shape 20">
            <a:extLst>
              <a:ext uri="{FF2B5EF4-FFF2-40B4-BE49-F238E27FC236}">
                <a16:creationId xmlns:a16="http://schemas.microsoft.com/office/drawing/2014/main" id="{5D3164B2-E487-C796-EA03-8852F4F9F333}"/>
              </a:ext>
            </a:extLst>
          </p:cNvPr>
          <p:cNvSpPr/>
          <p:nvPr/>
        </p:nvSpPr>
        <p:spPr>
          <a:xfrm>
            <a:off x="9592056" y="3265100"/>
            <a:ext cx="1993392" cy="1417320"/>
          </a:xfrm>
          <a:prstGeom prst="roundRect">
            <a:avLst>
              <a:gd name="adj" fmla="val 3871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51" name="Shape 21">
            <a:extLst>
              <a:ext uri="{FF2B5EF4-FFF2-40B4-BE49-F238E27FC236}">
                <a16:creationId xmlns:a16="http://schemas.microsoft.com/office/drawing/2014/main" id="{E9B72DA2-49E9-DE66-6186-EF0C44A5E059}"/>
              </a:ext>
            </a:extLst>
          </p:cNvPr>
          <p:cNvSpPr/>
          <p:nvPr/>
        </p:nvSpPr>
        <p:spPr>
          <a:xfrm>
            <a:off x="9756648" y="3466268"/>
            <a:ext cx="36576" cy="384048"/>
          </a:xfrm>
          <a:prstGeom prst="rect">
            <a:avLst/>
          </a:prstGeom>
          <a:solidFill>
            <a:srgbClr val="F0A43B"/>
          </a:solidFill>
          <a:ln w="12700">
            <a:solidFill>
              <a:srgbClr val="F0A43B"/>
            </a:solidFill>
            <a:prstDash val="solid"/>
          </a:ln>
        </p:spPr>
      </p:sp>
      <p:sp>
        <p:nvSpPr>
          <p:cNvPr id="52" name="Text 22">
            <a:extLst>
              <a:ext uri="{FF2B5EF4-FFF2-40B4-BE49-F238E27FC236}">
                <a16:creationId xmlns:a16="http://schemas.microsoft.com/office/drawing/2014/main" id="{1B25196A-AF8F-8B59-6B54-F3F82B93231F}"/>
              </a:ext>
            </a:extLst>
          </p:cNvPr>
          <p:cNvSpPr/>
          <p:nvPr/>
        </p:nvSpPr>
        <p:spPr>
          <a:xfrm>
            <a:off x="9884664" y="3429692"/>
            <a:ext cx="151790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Nuevos este mes</a:t>
            </a:r>
            <a:endParaRPr lang="en-US" sz="1200" dirty="0"/>
          </a:p>
        </p:txBody>
      </p:sp>
      <p:sp>
        <p:nvSpPr>
          <p:cNvPr id="53" name="Text 23">
            <a:extLst>
              <a:ext uri="{FF2B5EF4-FFF2-40B4-BE49-F238E27FC236}">
                <a16:creationId xmlns:a16="http://schemas.microsoft.com/office/drawing/2014/main" id="{C72AF77E-CCD0-7053-1F02-B62D959BFEEE}"/>
              </a:ext>
            </a:extLst>
          </p:cNvPr>
          <p:cNvSpPr/>
          <p:nvPr/>
        </p:nvSpPr>
        <p:spPr>
          <a:xfrm>
            <a:off x="9793224" y="3886892"/>
            <a:ext cx="1591056" cy="64922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Crecimiento reciente de la comunidad.</a:t>
            </a:r>
            <a:endParaRPr lang="en-US" sz="1020" dirty="0"/>
          </a:p>
        </p:txBody>
      </p:sp>
      <p:pic>
        <p:nvPicPr>
          <p:cNvPr id="55" name="Imagen 54">
            <a:extLst>
              <a:ext uri="{FF2B5EF4-FFF2-40B4-BE49-F238E27FC236}">
                <a16:creationId xmlns:a16="http://schemas.microsoft.com/office/drawing/2014/main" id="{062EBFDC-FDB0-5E27-A4B7-A926D3E1B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904180"/>
            <a:ext cx="10927080" cy="809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210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DD542E1A-671F-EBDB-8848-7FD12EBA29E7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4 · NETWORK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FE322A15-B0DE-EE30-9A28-D0C7DECB60F2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Rangos de liderazgo y progreso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D4C3A903-96B7-4145-C659-4D4CCC2C0A78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La tarjeta de rango muestra el nivel actual y los requisitos que faltan para avanzar.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C005E5CA-6839-AA06-B17F-9C663CCEFA0E}"/>
              </a:ext>
            </a:extLst>
          </p:cNvPr>
          <p:cNvSpPr/>
          <p:nvPr/>
        </p:nvSpPr>
        <p:spPr>
          <a:xfrm>
            <a:off x="667512" y="1581912"/>
            <a:ext cx="4654296" cy="4197096"/>
          </a:xfrm>
          <a:prstGeom prst="roundRect">
            <a:avLst>
              <a:gd name="adj" fmla="val 1743"/>
            </a:avLst>
          </a:prstGeom>
          <a:solidFill>
            <a:srgbClr val="0E1325"/>
          </a:solidFill>
          <a:ln w="12700">
            <a:solidFill>
              <a:srgbClr val="5AA3FF"/>
            </a:solidFill>
            <a:prstDash val="solid"/>
          </a:ln>
        </p:spPr>
      </p:sp>
      <p:pic>
        <p:nvPicPr>
          <p:cNvPr id="8" name="Image 0" descr="/mnt/data/aurum_assets/network_rank.png">
            <a:extLst>
              <a:ext uri="{FF2B5EF4-FFF2-40B4-BE49-F238E27FC236}">
                <a16:creationId xmlns:a16="http://schemas.microsoft.com/office/drawing/2014/main" id="{CB79E0AF-F8DF-083D-9CDB-8EB09F12C9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00200"/>
            <a:ext cx="4617720" cy="4160520"/>
          </a:xfrm>
          <a:prstGeom prst="rect">
            <a:avLst/>
          </a:prstGeom>
        </p:spPr>
      </p:pic>
      <p:sp>
        <p:nvSpPr>
          <p:cNvPr id="9" name="Shape 4">
            <a:extLst>
              <a:ext uri="{FF2B5EF4-FFF2-40B4-BE49-F238E27FC236}">
                <a16:creationId xmlns:a16="http://schemas.microsoft.com/office/drawing/2014/main" id="{727A50FD-DB20-C93B-2F19-FF3BB61C3CBF}"/>
              </a:ext>
            </a:extLst>
          </p:cNvPr>
          <p:cNvSpPr/>
          <p:nvPr/>
        </p:nvSpPr>
        <p:spPr>
          <a:xfrm>
            <a:off x="5806440" y="1901952"/>
            <a:ext cx="109728" cy="109728"/>
          </a:xfrm>
          <a:prstGeom prst="ellipse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8EFD3E13-77B2-883A-58B7-B2CCDDDE336B}"/>
              </a:ext>
            </a:extLst>
          </p:cNvPr>
          <p:cNvSpPr/>
          <p:nvPr/>
        </p:nvSpPr>
        <p:spPr>
          <a:xfrm>
            <a:off x="6025896" y="1725285"/>
            <a:ext cx="4855464" cy="4587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Rango actual y bono de liderazgo.</a:t>
            </a:r>
            <a:endParaRPr lang="en-US" sz="1200" dirty="0"/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CC902C8E-EE87-F955-BEE7-3B424F9E133F}"/>
              </a:ext>
            </a:extLst>
          </p:cNvPr>
          <p:cNvSpPr/>
          <p:nvPr/>
        </p:nvSpPr>
        <p:spPr>
          <a:xfrm>
            <a:off x="5806440" y="2397252"/>
            <a:ext cx="109728" cy="109728"/>
          </a:xfrm>
          <a:prstGeom prst="ellipse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0AF75391-1B25-EDA7-9E84-0C2152AE69B6}"/>
              </a:ext>
            </a:extLst>
          </p:cNvPr>
          <p:cNvSpPr/>
          <p:nvPr/>
        </p:nvSpPr>
        <p:spPr>
          <a:xfrm>
            <a:off x="6025896" y="2220585"/>
            <a:ext cx="4855464" cy="4587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Cantidad de directos activos.</a:t>
            </a:r>
            <a:endParaRPr lang="en-US" sz="120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B96D044F-5950-7262-A103-E2CC87ADD8FD}"/>
              </a:ext>
            </a:extLst>
          </p:cNvPr>
          <p:cNvSpPr/>
          <p:nvPr/>
        </p:nvSpPr>
        <p:spPr>
          <a:xfrm>
            <a:off x="5806440" y="2892552"/>
            <a:ext cx="109728" cy="109728"/>
          </a:xfrm>
          <a:prstGeom prst="ellipse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38311280-112D-045D-72D2-5C1722AD7D1D}"/>
              </a:ext>
            </a:extLst>
          </p:cNvPr>
          <p:cNvSpPr/>
          <p:nvPr/>
        </p:nvSpPr>
        <p:spPr>
          <a:xfrm>
            <a:off x="6025896" y="2715885"/>
            <a:ext cx="4855464" cy="4587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Tamaño de la red total.</a:t>
            </a:r>
            <a:endParaRPr lang="en-US" sz="1200" dirty="0"/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3A1E097E-E482-71CB-3BBD-BEF412085F81}"/>
              </a:ext>
            </a:extLst>
          </p:cNvPr>
          <p:cNvSpPr/>
          <p:nvPr/>
        </p:nvSpPr>
        <p:spPr>
          <a:xfrm>
            <a:off x="5806440" y="3387852"/>
            <a:ext cx="109728" cy="109728"/>
          </a:xfrm>
          <a:prstGeom prst="ellipse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86FD5AF5-080C-734B-BD6B-A5244A27FBFD}"/>
              </a:ext>
            </a:extLst>
          </p:cNvPr>
          <p:cNvSpPr/>
          <p:nvPr/>
        </p:nvSpPr>
        <p:spPr>
          <a:xfrm>
            <a:off x="6025896" y="3211185"/>
            <a:ext cx="4855464" cy="4587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Volumen grupal acumulado.</a:t>
            </a:r>
            <a:endParaRPr lang="en-US" sz="120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BBF6D08F-9F33-FC71-7458-A5BF89835AE6}"/>
              </a:ext>
            </a:extLst>
          </p:cNvPr>
          <p:cNvSpPr/>
          <p:nvPr/>
        </p:nvSpPr>
        <p:spPr>
          <a:xfrm>
            <a:off x="5806440" y="3883152"/>
            <a:ext cx="109728" cy="109728"/>
          </a:xfrm>
          <a:prstGeom prst="ellipse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5FBAA14C-129D-04B5-01FF-2AE495C372B3}"/>
              </a:ext>
            </a:extLst>
          </p:cNvPr>
          <p:cNvSpPr/>
          <p:nvPr/>
        </p:nvSpPr>
        <p:spPr>
          <a:xfrm>
            <a:off x="6025896" y="3706485"/>
            <a:ext cx="4855464" cy="4587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Ramas activas.</a:t>
            </a:r>
            <a:endParaRPr lang="en-US" sz="1200" dirty="0"/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909D85AC-75B6-F3DA-86CA-DB00398B61CA}"/>
              </a:ext>
            </a:extLst>
          </p:cNvPr>
          <p:cNvSpPr/>
          <p:nvPr/>
        </p:nvSpPr>
        <p:spPr>
          <a:xfrm>
            <a:off x="5806440" y="4378452"/>
            <a:ext cx="109728" cy="109728"/>
          </a:xfrm>
          <a:prstGeom prst="ellipse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91EF3CDD-1B58-6CC8-AFC2-AD60A12186E1}"/>
              </a:ext>
            </a:extLst>
          </p:cNvPr>
          <p:cNvSpPr/>
          <p:nvPr/>
        </p:nvSpPr>
        <p:spPr>
          <a:xfrm>
            <a:off x="6025896" y="4201785"/>
            <a:ext cx="4855464" cy="4587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Progreso hacia el próximo rango.</a:t>
            </a:r>
            <a:endParaRPr lang="en-US" sz="1200" dirty="0"/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DE99328C-6C08-F083-211F-8710C22891FC}"/>
              </a:ext>
            </a:extLst>
          </p:cNvPr>
          <p:cNvSpPr/>
          <p:nvPr/>
        </p:nvSpPr>
        <p:spPr>
          <a:xfrm>
            <a:off x="5806440" y="5074920"/>
            <a:ext cx="49377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7F8FA"/>
                </a:solidFill>
              </a:rPr>
              <a:t>La tarjeta “Lo que falta para el próximo rango” convierte los requisitos en metas visibles.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282505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C4DC0D21-C669-9FFF-EC74-261A9DAE84B2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MAPA GENERAL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3DE4E0EE-CF50-78F3-0A09-E0E6A3D73D54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El recorrido general del usuario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15533655-789D-334A-5E71-F0CE1325A071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Estas cuatro áreas están conectadas. Cada una responde a una pregunta diferente.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3C551E45-6746-F6DE-4136-E83F9A79DE2B}"/>
              </a:ext>
            </a:extLst>
          </p:cNvPr>
          <p:cNvSpPr/>
          <p:nvPr/>
        </p:nvSpPr>
        <p:spPr>
          <a:xfrm>
            <a:off x="1371600" y="1920240"/>
            <a:ext cx="731520" cy="731520"/>
          </a:xfrm>
          <a:prstGeom prst="ellipse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7EA753AB-DFFD-9DA9-162C-6E444955EB01}"/>
              </a:ext>
            </a:extLst>
          </p:cNvPr>
          <p:cNvSpPr/>
          <p:nvPr/>
        </p:nvSpPr>
        <p:spPr>
          <a:xfrm>
            <a:off x="1371600" y="2075688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70A12"/>
                </a:solidFill>
              </a:rPr>
              <a:t>1</a:t>
            </a:r>
            <a:endParaRPr lang="en-US" sz="15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41AAD47E-FDA8-E335-96A9-6A243BFB8576}"/>
              </a:ext>
            </a:extLst>
          </p:cNvPr>
          <p:cNvSpPr/>
          <p:nvPr/>
        </p:nvSpPr>
        <p:spPr>
          <a:xfrm>
            <a:off x="685800" y="28803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E0B341"/>
                </a:solidFill>
              </a:rPr>
              <a:t>APS</a:t>
            </a:r>
            <a:endParaRPr lang="en-US" sz="18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B44C6F06-4640-1B50-FF5C-CC8EB2AAA7B4}"/>
              </a:ext>
            </a:extLst>
          </p:cNvPr>
          <p:cNvSpPr/>
          <p:nvPr/>
        </p:nvSpPr>
        <p:spPr>
          <a:xfrm>
            <a:off x="685800" y="333756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7F8FA"/>
                </a:solidFill>
              </a:rPr>
              <a:t>¿Qué hago hoy?</a:t>
            </a:r>
            <a:endParaRPr lang="en-US" sz="11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CDB820AB-C149-8287-2008-2B643E724163}"/>
              </a:ext>
            </a:extLst>
          </p:cNvPr>
          <p:cNvSpPr/>
          <p:nvPr/>
        </p:nvSpPr>
        <p:spPr>
          <a:xfrm>
            <a:off x="685800" y="3703320"/>
            <a:ext cx="2103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A9B0C2"/>
                </a:solidFill>
              </a:rPr>
              <a:t>Activas las posiciones disponibles y sigues el ciclo diario.</a:t>
            </a:r>
            <a:endParaRPr lang="en-US" sz="1050" dirty="0"/>
          </a:p>
        </p:txBody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F084670A-C22E-0662-6761-24DDC6C95252}"/>
              </a:ext>
            </a:extLst>
          </p:cNvPr>
          <p:cNvSpPr/>
          <p:nvPr/>
        </p:nvSpPr>
        <p:spPr>
          <a:xfrm>
            <a:off x="2697480" y="2304288"/>
            <a:ext cx="731520" cy="0"/>
          </a:xfrm>
          <a:prstGeom prst="line">
            <a:avLst/>
          </a:prstGeom>
          <a:noFill/>
          <a:ln w="21590">
            <a:solidFill>
              <a:srgbClr val="273049"/>
            </a:solidFill>
            <a:prstDash val="solid"/>
            <a:headEnd type="none"/>
            <a:tailEnd type="triangle"/>
          </a:ln>
        </p:spPr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8FB21544-2D1D-66AF-AA76-6D073147819B}"/>
              </a:ext>
            </a:extLst>
          </p:cNvPr>
          <p:cNvSpPr/>
          <p:nvPr/>
        </p:nvSpPr>
        <p:spPr>
          <a:xfrm>
            <a:off x="4206240" y="1920240"/>
            <a:ext cx="731520" cy="731520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64D60133-4A8F-A7EA-F404-7578019C5B1F}"/>
              </a:ext>
            </a:extLst>
          </p:cNvPr>
          <p:cNvSpPr/>
          <p:nvPr/>
        </p:nvSpPr>
        <p:spPr>
          <a:xfrm>
            <a:off x="4206240" y="2075688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70A12"/>
                </a:solidFill>
              </a:rPr>
              <a:t>2</a:t>
            </a:r>
            <a:endParaRPr lang="en-US" sz="150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6340D718-94C3-ACD7-B2BF-7D43403FC4E3}"/>
              </a:ext>
            </a:extLst>
          </p:cNvPr>
          <p:cNvSpPr/>
          <p:nvPr/>
        </p:nvSpPr>
        <p:spPr>
          <a:xfrm>
            <a:off x="3520440" y="28803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28C98B"/>
                </a:solidFill>
              </a:rPr>
              <a:t>Wallet</a:t>
            </a:r>
            <a:endParaRPr lang="en-US" sz="1800" dirty="0"/>
          </a:p>
        </p:txBody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5295448F-D5C6-746E-E052-B7FC07FE33F2}"/>
              </a:ext>
            </a:extLst>
          </p:cNvPr>
          <p:cNvSpPr/>
          <p:nvPr/>
        </p:nvSpPr>
        <p:spPr>
          <a:xfrm>
            <a:off x="3520440" y="333756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7F8FA"/>
                </a:solidFill>
              </a:rPr>
              <a:t>¿Qué tengo?</a:t>
            </a:r>
            <a:endParaRPr lang="en-US" sz="1100" dirty="0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2474B050-CA66-69A6-F337-96815FA15004}"/>
              </a:ext>
            </a:extLst>
          </p:cNvPr>
          <p:cNvSpPr/>
          <p:nvPr/>
        </p:nvSpPr>
        <p:spPr>
          <a:xfrm>
            <a:off x="3520440" y="3703320"/>
            <a:ext cx="2103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A9B0C2"/>
                </a:solidFill>
              </a:rPr>
              <a:t>Consultas balances, </a:t>
            </a:r>
            <a:r>
              <a:rPr lang="en-US" sz="1050" dirty="0" err="1">
                <a:solidFill>
                  <a:srgbClr val="A9B0C2"/>
                </a:solidFill>
              </a:rPr>
              <a:t>ganancias</a:t>
            </a:r>
            <a:r>
              <a:rPr lang="en-US" sz="1050" dirty="0">
                <a:solidFill>
                  <a:srgbClr val="A9B0C2"/>
                </a:solidFill>
              </a:rPr>
              <a:t> y </a:t>
            </a:r>
            <a:r>
              <a:rPr lang="en-US" sz="1050" dirty="0" err="1">
                <a:solidFill>
                  <a:srgbClr val="A9B0C2"/>
                </a:solidFill>
              </a:rPr>
              <a:t>retiro</a:t>
            </a:r>
            <a:r>
              <a:rPr lang="en-US" sz="1050" dirty="0">
                <a:solidFill>
                  <a:srgbClr val="A9B0C2"/>
                </a:solidFill>
              </a:rPr>
              <a:t> </a:t>
            </a:r>
            <a:r>
              <a:rPr lang="en-US" sz="1050" dirty="0" err="1">
                <a:solidFill>
                  <a:srgbClr val="A9B0C2"/>
                </a:solidFill>
              </a:rPr>
              <a:t>disponibilidad</a:t>
            </a:r>
            <a:r>
              <a:rPr lang="en-US" sz="1050" dirty="0">
                <a:solidFill>
                  <a:srgbClr val="A9B0C2"/>
                </a:solidFill>
              </a:rPr>
              <a:t>.</a:t>
            </a:r>
            <a:endParaRPr lang="en-US" sz="1050" dirty="0"/>
          </a:p>
        </p:txBody>
      </p:sp>
      <p:sp>
        <p:nvSpPr>
          <p:cNvPr id="18" name="Shape 14">
            <a:extLst>
              <a:ext uri="{FF2B5EF4-FFF2-40B4-BE49-F238E27FC236}">
                <a16:creationId xmlns:a16="http://schemas.microsoft.com/office/drawing/2014/main" id="{4F4C47C2-3513-02E0-5ADB-36B1980CC0C7}"/>
              </a:ext>
            </a:extLst>
          </p:cNvPr>
          <p:cNvSpPr/>
          <p:nvPr/>
        </p:nvSpPr>
        <p:spPr>
          <a:xfrm>
            <a:off x="5532120" y="2304288"/>
            <a:ext cx="731520" cy="0"/>
          </a:xfrm>
          <a:prstGeom prst="line">
            <a:avLst/>
          </a:prstGeom>
          <a:noFill/>
          <a:ln w="21590">
            <a:solidFill>
              <a:srgbClr val="273049"/>
            </a:solidFill>
            <a:prstDash val="solid"/>
            <a:headEnd type="none"/>
            <a:tailEnd type="triangle"/>
          </a:ln>
        </p:spPr>
      </p:sp>
      <p:sp>
        <p:nvSpPr>
          <p:cNvPr id="19" name="Shape 15">
            <a:extLst>
              <a:ext uri="{FF2B5EF4-FFF2-40B4-BE49-F238E27FC236}">
                <a16:creationId xmlns:a16="http://schemas.microsoft.com/office/drawing/2014/main" id="{632CDA0C-DA3E-D126-2F2B-A3AC4BF2B28D}"/>
              </a:ext>
            </a:extLst>
          </p:cNvPr>
          <p:cNvSpPr/>
          <p:nvPr/>
        </p:nvSpPr>
        <p:spPr>
          <a:xfrm>
            <a:off x="7040880" y="1920240"/>
            <a:ext cx="731520" cy="731520"/>
          </a:xfrm>
          <a:prstGeom prst="ellipse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C0A84C50-B08E-3B05-3590-DEC0C75FCF97}"/>
              </a:ext>
            </a:extLst>
          </p:cNvPr>
          <p:cNvSpPr/>
          <p:nvPr/>
        </p:nvSpPr>
        <p:spPr>
          <a:xfrm>
            <a:off x="7040880" y="2075688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70A12"/>
                </a:solidFill>
              </a:rPr>
              <a:t>3</a:t>
            </a:r>
            <a:endParaRPr lang="en-US" sz="1500" dirty="0"/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FD93BBC3-FC97-8C1C-571D-F38D726E7D28}"/>
              </a:ext>
            </a:extLst>
          </p:cNvPr>
          <p:cNvSpPr/>
          <p:nvPr/>
        </p:nvSpPr>
        <p:spPr>
          <a:xfrm>
            <a:off x="6355080" y="28803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8C86FF"/>
                </a:solidFill>
              </a:rPr>
              <a:t>Planes</a:t>
            </a:r>
            <a:endParaRPr lang="en-US" sz="1800" dirty="0"/>
          </a:p>
        </p:txBody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DE8FC5A1-AC2A-442C-802A-C8417833BDC0}"/>
              </a:ext>
            </a:extLst>
          </p:cNvPr>
          <p:cNvSpPr/>
          <p:nvPr/>
        </p:nvSpPr>
        <p:spPr>
          <a:xfrm>
            <a:off x="6355080" y="333756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7F8FA"/>
                </a:solidFill>
              </a:rPr>
              <a:t>¿Qué capacidad tengo?</a:t>
            </a:r>
            <a:endParaRPr lang="en-US" sz="1100" dirty="0"/>
          </a:p>
        </p:txBody>
      </p:sp>
      <p:sp>
        <p:nvSpPr>
          <p:cNvPr id="23" name="Text 19">
            <a:extLst>
              <a:ext uri="{FF2B5EF4-FFF2-40B4-BE49-F238E27FC236}">
                <a16:creationId xmlns:a16="http://schemas.microsoft.com/office/drawing/2014/main" id="{6E212BC6-0AE1-090E-1B68-E21E870E68A8}"/>
              </a:ext>
            </a:extLst>
          </p:cNvPr>
          <p:cNvSpPr/>
          <p:nvPr/>
        </p:nvSpPr>
        <p:spPr>
          <a:xfrm>
            <a:off x="6355080" y="3703320"/>
            <a:ext cx="2103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A9B0C2"/>
                </a:solidFill>
              </a:rPr>
              <a:t>Revisas tu nivel actual, condiciones y opciones para avanzar.</a:t>
            </a:r>
            <a:endParaRPr lang="en-US" sz="1050" dirty="0"/>
          </a:p>
        </p:txBody>
      </p:sp>
      <p:sp>
        <p:nvSpPr>
          <p:cNvPr id="24" name="Shape 20">
            <a:extLst>
              <a:ext uri="{FF2B5EF4-FFF2-40B4-BE49-F238E27FC236}">
                <a16:creationId xmlns:a16="http://schemas.microsoft.com/office/drawing/2014/main" id="{F642B8D7-68C5-D875-9664-F4D92CF5AE41}"/>
              </a:ext>
            </a:extLst>
          </p:cNvPr>
          <p:cNvSpPr/>
          <p:nvPr/>
        </p:nvSpPr>
        <p:spPr>
          <a:xfrm>
            <a:off x="8366760" y="2304288"/>
            <a:ext cx="731520" cy="0"/>
          </a:xfrm>
          <a:prstGeom prst="line">
            <a:avLst/>
          </a:prstGeom>
          <a:noFill/>
          <a:ln w="21590">
            <a:solidFill>
              <a:srgbClr val="273049"/>
            </a:solidFill>
            <a:prstDash val="solid"/>
            <a:headEnd type="none"/>
            <a:tailEnd type="triangle"/>
          </a:ln>
        </p:spPr>
      </p:sp>
      <p:sp>
        <p:nvSpPr>
          <p:cNvPr id="25" name="Shape 21">
            <a:extLst>
              <a:ext uri="{FF2B5EF4-FFF2-40B4-BE49-F238E27FC236}">
                <a16:creationId xmlns:a16="http://schemas.microsoft.com/office/drawing/2014/main" id="{915BDB0E-ED9A-00E4-FA2A-7DB76CAA0770}"/>
              </a:ext>
            </a:extLst>
          </p:cNvPr>
          <p:cNvSpPr/>
          <p:nvPr/>
        </p:nvSpPr>
        <p:spPr>
          <a:xfrm>
            <a:off x="9875520" y="1920240"/>
            <a:ext cx="731520" cy="731520"/>
          </a:xfrm>
          <a:prstGeom prst="ellipse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EC65E868-A6AA-5720-0034-B5A6E1E16682}"/>
              </a:ext>
            </a:extLst>
          </p:cNvPr>
          <p:cNvSpPr/>
          <p:nvPr/>
        </p:nvSpPr>
        <p:spPr>
          <a:xfrm>
            <a:off x="9875520" y="2075688"/>
            <a:ext cx="731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070A12"/>
                </a:solidFill>
              </a:rPr>
              <a:t>4</a:t>
            </a:r>
            <a:endParaRPr lang="en-US" sz="1500" dirty="0"/>
          </a:p>
        </p:txBody>
      </p:sp>
      <p:sp>
        <p:nvSpPr>
          <p:cNvPr id="27" name="Text 23">
            <a:extLst>
              <a:ext uri="{FF2B5EF4-FFF2-40B4-BE49-F238E27FC236}">
                <a16:creationId xmlns:a16="http://schemas.microsoft.com/office/drawing/2014/main" id="{099BFD16-7A68-08A3-9C90-D2E9D358CCEC}"/>
              </a:ext>
            </a:extLst>
          </p:cNvPr>
          <p:cNvSpPr/>
          <p:nvPr/>
        </p:nvSpPr>
        <p:spPr>
          <a:xfrm>
            <a:off x="9189720" y="2880360"/>
            <a:ext cx="2103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5AA3FF"/>
                </a:solidFill>
              </a:rPr>
              <a:t>Network</a:t>
            </a:r>
            <a:endParaRPr lang="en-US" sz="1800" dirty="0"/>
          </a:p>
        </p:txBody>
      </p:sp>
      <p:sp>
        <p:nvSpPr>
          <p:cNvPr id="28" name="Text 24">
            <a:extLst>
              <a:ext uri="{FF2B5EF4-FFF2-40B4-BE49-F238E27FC236}">
                <a16:creationId xmlns:a16="http://schemas.microsoft.com/office/drawing/2014/main" id="{CF9570A5-D8D1-E227-01E8-1E94BBB77B3E}"/>
              </a:ext>
            </a:extLst>
          </p:cNvPr>
          <p:cNvSpPr/>
          <p:nvPr/>
        </p:nvSpPr>
        <p:spPr>
          <a:xfrm>
            <a:off x="9189720" y="333756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7F8FA"/>
                </a:solidFill>
              </a:rPr>
              <a:t>¿Cómo crece mi red?</a:t>
            </a:r>
            <a:endParaRPr lang="en-US" sz="1100" dirty="0"/>
          </a:p>
        </p:txBody>
      </p:sp>
      <p:sp>
        <p:nvSpPr>
          <p:cNvPr id="29" name="Text 25">
            <a:extLst>
              <a:ext uri="{FF2B5EF4-FFF2-40B4-BE49-F238E27FC236}">
                <a16:creationId xmlns:a16="http://schemas.microsoft.com/office/drawing/2014/main" id="{E6F5ED63-433B-E273-DF58-04D64DC32253}"/>
              </a:ext>
            </a:extLst>
          </p:cNvPr>
          <p:cNvSpPr/>
          <p:nvPr/>
        </p:nvSpPr>
        <p:spPr>
          <a:xfrm>
            <a:off x="9189720" y="3703320"/>
            <a:ext cx="210312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 err="1">
                <a:solidFill>
                  <a:srgbClr val="A9B0C2"/>
                </a:solidFill>
              </a:rPr>
              <a:t>Gestionas</a:t>
            </a:r>
            <a:r>
              <a:rPr lang="en-US" sz="1050" dirty="0">
                <a:solidFill>
                  <a:srgbClr val="A9B0C2"/>
                </a:solidFill>
              </a:rPr>
              <a:t> </a:t>
            </a:r>
            <a:r>
              <a:rPr lang="en-US" sz="1050" dirty="0" err="1">
                <a:solidFill>
                  <a:srgbClr val="A9B0C2"/>
                </a:solidFill>
              </a:rPr>
              <a:t>referidos</a:t>
            </a:r>
            <a:r>
              <a:rPr lang="en-US" sz="1050" dirty="0">
                <a:solidFill>
                  <a:srgbClr val="A9B0C2"/>
                </a:solidFill>
              </a:rPr>
              <a:t>, generaciones, rangos y volumen grupal.</a:t>
            </a:r>
            <a:endParaRPr lang="en-US" sz="1050" dirty="0"/>
          </a:p>
        </p:txBody>
      </p:sp>
      <p:sp>
        <p:nvSpPr>
          <p:cNvPr id="30" name="Shape 26">
            <a:extLst>
              <a:ext uri="{FF2B5EF4-FFF2-40B4-BE49-F238E27FC236}">
                <a16:creationId xmlns:a16="http://schemas.microsoft.com/office/drawing/2014/main" id="{6710D5DE-10E6-A2E0-6074-A931B72D01CE}"/>
              </a:ext>
            </a:extLst>
          </p:cNvPr>
          <p:cNvSpPr/>
          <p:nvPr/>
        </p:nvSpPr>
        <p:spPr>
          <a:xfrm>
            <a:off x="1874520" y="5166360"/>
            <a:ext cx="8366760" cy="566928"/>
          </a:xfrm>
          <a:prstGeom prst="roundRect">
            <a:avLst>
              <a:gd name="adj" fmla="val 12903"/>
            </a:avLst>
          </a:prstGeom>
          <a:solidFill>
            <a:srgbClr val="0A0E1A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31" name="Text 27">
            <a:extLst>
              <a:ext uri="{FF2B5EF4-FFF2-40B4-BE49-F238E27FC236}">
                <a16:creationId xmlns:a16="http://schemas.microsoft.com/office/drawing/2014/main" id="{CC08E38F-74E2-C0CA-0A04-65833FF9629B}"/>
              </a:ext>
            </a:extLst>
          </p:cNvPr>
          <p:cNvSpPr/>
          <p:nvPr/>
        </p:nvSpPr>
        <p:spPr>
          <a:xfrm>
            <a:off x="2057400" y="5358384"/>
            <a:ext cx="80010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70" dirty="0">
                <a:solidFill>
                  <a:srgbClr val="F7F8FA"/>
                </a:solidFill>
              </a:rPr>
              <a:t>Rutina sugerida: APS cada día · Wallet para seguimiento · Planes para decisiones · Network para crecimiento de comunidad</a:t>
            </a:r>
            <a:endParaRPr lang="en-US" sz="1070" dirty="0"/>
          </a:p>
        </p:txBody>
      </p:sp>
    </p:spTree>
    <p:extLst>
      <p:ext uri="{BB962C8B-B14F-4D97-AF65-F5344CB8AC3E}">
        <p14:creationId xmlns:p14="http://schemas.microsoft.com/office/powerpoint/2010/main" val="269448725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569A0A13-6107-E3FE-44A7-8ED6F37C8664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4 · NETWORK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DFF23C06-38D4-97EE-A76C-1A9E7C501C52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Enlace personal y registro de nuevos miembros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A28FEAE6-7B15-80F7-2166-9A44CF7581F3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Cada usuario dispone de un enlace y un código personal para compartir la plataforma.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58AE36DB-45D2-9976-F84D-307BD97F5251}"/>
              </a:ext>
            </a:extLst>
          </p:cNvPr>
          <p:cNvSpPr/>
          <p:nvPr/>
        </p:nvSpPr>
        <p:spPr>
          <a:xfrm>
            <a:off x="667512" y="1581912"/>
            <a:ext cx="4700016" cy="4105656"/>
          </a:xfrm>
          <a:prstGeom prst="roundRect">
            <a:avLst>
              <a:gd name="adj" fmla="val 1782"/>
            </a:avLst>
          </a:prstGeom>
          <a:solidFill>
            <a:srgbClr val="0E1325"/>
          </a:solidFill>
          <a:ln w="12700">
            <a:solidFill>
              <a:srgbClr val="5AA3FF"/>
            </a:solidFill>
            <a:prstDash val="solid"/>
          </a:ln>
        </p:spPr>
      </p:sp>
      <p:pic>
        <p:nvPicPr>
          <p:cNvPr id="8" name="Image 0" descr="/mnt/data/aurum_assets/network_invite.png">
            <a:extLst>
              <a:ext uri="{FF2B5EF4-FFF2-40B4-BE49-F238E27FC236}">
                <a16:creationId xmlns:a16="http://schemas.microsoft.com/office/drawing/2014/main" id="{4ABFF2FA-BEDF-1BE1-5283-84DFDFFC2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600200"/>
            <a:ext cx="4663440" cy="4069080"/>
          </a:xfrm>
          <a:prstGeom prst="rect">
            <a:avLst/>
          </a:prstGeom>
        </p:spPr>
      </p:pic>
      <p:sp>
        <p:nvSpPr>
          <p:cNvPr id="9" name="Text 4">
            <a:extLst>
              <a:ext uri="{FF2B5EF4-FFF2-40B4-BE49-F238E27FC236}">
                <a16:creationId xmlns:a16="http://schemas.microsoft.com/office/drawing/2014/main" id="{25D4AF11-09B8-6558-ACE3-E224824B21AF}"/>
              </a:ext>
            </a:extLst>
          </p:cNvPr>
          <p:cNvSpPr/>
          <p:nvPr/>
        </p:nvSpPr>
        <p:spPr>
          <a:xfrm>
            <a:off x="5852160" y="1737360"/>
            <a:ext cx="24688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7F8FA"/>
                </a:solidFill>
              </a:rPr>
              <a:t>Herramientas disponibles</a:t>
            </a:r>
            <a:endParaRPr lang="en-US" sz="1500" dirty="0"/>
          </a:p>
        </p:txBody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60310B25-CB71-DDD9-0613-2677CCF79087}"/>
              </a:ext>
            </a:extLst>
          </p:cNvPr>
          <p:cNvSpPr/>
          <p:nvPr/>
        </p:nvSpPr>
        <p:spPr>
          <a:xfrm>
            <a:off x="5852160" y="2267712"/>
            <a:ext cx="109728" cy="109728"/>
          </a:xfrm>
          <a:prstGeom prst="ellipse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D7970DD5-8222-FA68-3CAD-372E18024DBB}"/>
              </a:ext>
            </a:extLst>
          </p:cNvPr>
          <p:cNvSpPr/>
          <p:nvPr/>
        </p:nvSpPr>
        <p:spPr>
          <a:xfrm>
            <a:off x="6071616" y="2108300"/>
            <a:ext cx="4581144" cy="435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7F8FA"/>
                </a:solidFill>
              </a:rPr>
              <a:t>Código personal de invitación.</a:t>
            </a:r>
            <a:endParaRPr lang="en-US" sz="1150" dirty="0"/>
          </a:p>
        </p:txBody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63F46D8F-8497-677C-3A36-09D3E64F0AA4}"/>
              </a:ext>
            </a:extLst>
          </p:cNvPr>
          <p:cNvSpPr/>
          <p:nvPr/>
        </p:nvSpPr>
        <p:spPr>
          <a:xfrm>
            <a:off x="5852160" y="2740152"/>
            <a:ext cx="109728" cy="109728"/>
          </a:xfrm>
          <a:prstGeom prst="ellipse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9E14AD9C-9591-91E8-B282-239F8A77FD1E}"/>
              </a:ext>
            </a:extLst>
          </p:cNvPr>
          <p:cNvSpPr/>
          <p:nvPr/>
        </p:nvSpPr>
        <p:spPr>
          <a:xfrm>
            <a:off x="6071616" y="2580740"/>
            <a:ext cx="4581144" cy="435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7F8FA"/>
                </a:solidFill>
              </a:rPr>
              <a:t>Enlace único asociado al usuario.</a:t>
            </a:r>
            <a:endParaRPr lang="en-US" sz="1150" dirty="0"/>
          </a:p>
        </p:txBody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B1624973-D5CA-DB68-0E36-12FF98E32C75}"/>
              </a:ext>
            </a:extLst>
          </p:cNvPr>
          <p:cNvSpPr/>
          <p:nvPr/>
        </p:nvSpPr>
        <p:spPr>
          <a:xfrm>
            <a:off x="5852160" y="3212592"/>
            <a:ext cx="109728" cy="109728"/>
          </a:xfrm>
          <a:prstGeom prst="ellipse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289D0BDE-25F2-ED28-CECB-5C11C5150DA6}"/>
              </a:ext>
            </a:extLst>
          </p:cNvPr>
          <p:cNvSpPr/>
          <p:nvPr/>
        </p:nvSpPr>
        <p:spPr>
          <a:xfrm>
            <a:off x="6071616" y="3053180"/>
            <a:ext cx="4581144" cy="435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7F8FA"/>
                </a:solidFill>
              </a:rPr>
              <a:t>Código QR para registro estándar.</a:t>
            </a:r>
            <a:endParaRPr lang="en-US" sz="1150" dirty="0"/>
          </a:p>
        </p:txBody>
      </p:sp>
      <p:sp>
        <p:nvSpPr>
          <p:cNvPr id="16" name="Shape 11">
            <a:extLst>
              <a:ext uri="{FF2B5EF4-FFF2-40B4-BE49-F238E27FC236}">
                <a16:creationId xmlns:a16="http://schemas.microsoft.com/office/drawing/2014/main" id="{837FE178-9958-1441-953E-315FAD7BDC48}"/>
              </a:ext>
            </a:extLst>
          </p:cNvPr>
          <p:cNvSpPr/>
          <p:nvPr/>
        </p:nvSpPr>
        <p:spPr>
          <a:xfrm>
            <a:off x="5852160" y="3685032"/>
            <a:ext cx="109728" cy="109728"/>
          </a:xfrm>
          <a:prstGeom prst="ellipse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04F73136-DFB2-9239-06D6-924A6E418954}"/>
              </a:ext>
            </a:extLst>
          </p:cNvPr>
          <p:cNvSpPr/>
          <p:nvPr/>
        </p:nvSpPr>
        <p:spPr>
          <a:xfrm>
            <a:off x="6071616" y="3525620"/>
            <a:ext cx="4581144" cy="435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7F8FA"/>
                </a:solidFill>
              </a:rPr>
              <a:t>Botón “Copiar enlace”.</a:t>
            </a:r>
            <a:endParaRPr lang="en-US" sz="1150" dirty="0"/>
          </a:p>
        </p:txBody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58089C2B-E999-E522-919F-059F92AC301A}"/>
              </a:ext>
            </a:extLst>
          </p:cNvPr>
          <p:cNvSpPr/>
          <p:nvPr/>
        </p:nvSpPr>
        <p:spPr>
          <a:xfrm>
            <a:off x="5852160" y="4157472"/>
            <a:ext cx="109728" cy="109728"/>
          </a:xfrm>
          <a:prstGeom prst="ellipse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71CDC571-AE8F-8607-79C4-4EF1558348CC}"/>
              </a:ext>
            </a:extLst>
          </p:cNvPr>
          <p:cNvSpPr/>
          <p:nvPr/>
        </p:nvSpPr>
        <p:spPr>
          <a:xfrm>
            <a:off x="6071616" y="3998060"/>
            <a:ext cx="4581144" cy="435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7F8FA"/>
                </a:solidFill>
              </a:rPr>
              <a:t>Botón “Compartir”.</a:t>
            </a:r>
            <a:endParaRPr lang="en-US" sz="1150" dirty="0"/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9C999099-787E-6686-2FAF-36AF7427D3CC}"/>
              </a:ext>
            </a:extLst>
          </p:cNvPr>
          <p:cNvSpPr/>
          <p:nvPr/>
        </p:nvSpPr>
        <p:spPr>
          <a:xfrm>
            <a:off x="5852160" y="4629912"/>
            <a:ext cx="109728" cy="109728"/>
          </a:xfrm>
          <a:prstGeom prst="ellipse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837E0A58-72A3-75F8-0F9C-1C1571B0FECE}"/>
              </a:ext>
            </a:extLst>
          </p:cNvPr>
          <p:cNvSpPr/>
          <p:nvPr/>
        </p:nvSpPr>
        <p:spPr>
          <a:xfrm>
            <a:off x="6071616" y="4470500"/>
            <a:ext cx="4581144" cy="4358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50" dirty="0">
                <a:solidFill>
                  <a:srgbClr val="F7F8FA"/>
                </a:solidFill>
              </a:rPr>
              <a:t>Contadores de cuentas creadas, nuevos del mes y miembros directos.</a:t>
            </a:r>
            <a:endParaRPr lang="en-US" sz="1150" dirty="0"/>
          </a:p>
        </p:txBody>
      </p:sp>
      <p:sp>
        <p:nvSpPr>
          <p:cNvPr id="22" name="Shape 17">
            <a:extLst>
              <a:ext uri="{FF2B5EF4-FFF2-40B4-BE49-F238E27FC236}">
                <a16:creationId xmlns:a16="http://schemas.microsoft.com/office/drawing/2014/main" id="{53009C27-7D4F-B817-67AF-772FF47BE079}"/>
              </a:ext>
            </a:extLst>
          </p:cNvPr>
          <p:cNvSpPr/>
          <p:nvPr/>
        </p:nvSpPr>
        <p:spPr>
          <a:xfrm>
            <a:off x="5852160" y="5166360"/>
            <a:ext cx="4800600" cy="530352"/>
          </a:xfrm>
          <a:prstGeom prst="roundRect">
            <a:avLst>
              <a:gd name="adj" fmla="val 8621"/>
            </a:avLst>
          </a:prstGeom>
          <a:solidFill>
            <a:srgbClr val="5AA3FF">
              <a:alpha val="10000"/>
            </a:srgbClr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23" name="Text 18">
            <a:extLst>
              <a:ext uri="{FF2B5EF4-FFF2-40B4-BE49-F238E27FC236}">
                <a16:creationId xmlns:a16="http://schemas.microsoft.com/office/drawing/2014/main" id="{F6E8755B-0A83-04EE-5D06-A52A9B00B94E}"/>
              </a:ext>
            </a:extLst>
          </p:cNvPr>
          <p:cNvSpPr/>
          <p:nvPr/>
        </p:nvSpPr>
        <p:spPr>
          <a:xfrm>
            <a:off x="6035040" y="5349240"/>
            <a:ext cx="4434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70" b="1" dirty="0">
                <a:solidFill>
                  <a:srgbClr val="F7F8FA"/>
                </a:solidFill>
              </a:rPr>
              <a:t>El sistema identifica qué usuarios llegaron a través del enlace personal.</a:t>
            </a:r>
            <a:endParaRPr lang="en-US" sz="1070" dirty="0"/>
          </a:p>
        </p:txBody>
      </p:sp>
    </p:spTree>
    <p:extLst>
      <p:ext uri="{BB962C8B-B14F-4D97-AF65-F5344CB8AC3E}">
        <p14:creationId xmlns:p14="http://schemas.microsoft.com/office/powerpoint/2010/main" val="37178565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3D975899-09C9-D61A-7F72-A490BFA02711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4 · NETWORK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9E713AE5-32BB-0C19-DFCB-BCFA97BC2CA5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Volumen grupal y distribución por generación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EE716520-54A6-D978-656D-4B9809385EE8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La parte inferior permite observar dónde se concentra la actividad de la red.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EF58A71E-5487-4F3D-7C63-800358AD64A5}"/>
              </a:ext>
            </a:extLst>
          </p:cNvPr>
          <p:cNvSpPr/>
          <p:nvPr/>
        </p:nvSpPr>
        <p:spPr>
          <a:xfrm>
            <a:off x="576072" y="1581912"/>
            <a:ext cx="11009376" cy="2093976"/>
          </a:xfrm>
          <a:prstGeom prst="roundRect">
            <a:avLst>
              <a:gd name="adj" fmla="val 3493"/>
            </a:avLst>
          </a:prstGeom>
          <a:solidFill>
            <a:srgbClr val="0E1325"/>
          </a:solidFill>
          <a:ln w="12700">
            <a:solidFill>
              <a:srgbClr val="5AA3FF"/>
            </a:solidFill>
            <a:prstDash val="solid"/>
          </a:ln>
        </p:spPr>
      </p:sp>
      <p:pic>
        <p:nvPicPr>
          <p:cNvPr id="8" name="Image 0" descr="/mnt/data/aurum_assets/network_volume.png">
            <a:extLst>
              <a:ext uri="{FF2B5EF4-FFF2-40B4-BE49-F238E27FC236}">
                <a16:creationId xmlns:a16="http://schemas.microsoft.com/office/drawing/2014/main" id="{D3DB331D-97EE-C909-AC54-3D129AD616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600200"/>
            <a:ext cx="10972800" cy="2057400"/>
          </a:xfrm>
          <a:prstGeom prst="rect">
            <a:avLst/>
          </a:prstGeom>
        </p:spPr>
      </p:pic>
      <p:sp>
        <p:nvSpPr>
          <p:cNvPr id="9" name="Shape 4">
            <a:extLst>
              <a:ext uri="{FF2B5EF4-FFF2-40B4-BE49-F238E27FC236}">
                <a16:creationId xmlns:a16="http://schemas.microsoft.com/office/drawing/2014/main" id="{2C27FF75-57BA-F4C5-7A75-5D1D90DDF5EB}"/>
              </a:ext>
            </a:extLst>
          </p:cNvPr>
          <p:cNvSpPr/>
          <p:nvPr/>
        </p:nvSpPr>
        <p:spPr>
          <a:xfrm>
            <a:off x="685800" y="3977640"/>
            <a:ext cx="2514600" cy="1325880"/>
          </a:xfrm>
          <a:prstGeom prst="roundRect">
            <a:avLst>
              <a:gd name="adj" fmla="val 4138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BFD95405-9FA7-466F-6F4A-6A75645B03C9}"/>
              </a:ext>
            </a:extLst>
          </p:cNvPr>
          <p:cNvSpPr/>
          <p:nvPr/>
        </p:nvSpPr>
        <p:spPr>
          <a:xfrm>
            <a:off x="850392" y="4178808"/>
            <a:ext cx="36576" cy="384048"/>
          </a:xfrm>
          <a:prstGeom prst="rect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BFDE6694-5FC0-E4E4-0B47-EA1DD3A00DC8}"/>
              </a:ext>
            </a:extLst>
          </p:cNvPr>
          <p:cNvSpPr/>
          <p:nvPr/>
        </p:nvSpPr>
        <p:spPr>
          <a:xfrm>
            <a:off x="978408" y="4142232"/>
            <a:ext cx="2039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Depósitos</a:t>
            </a:r>
            <a:endParaRPr lang="en-US" sz="12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42AE8065-4D97-DD2B-3561-7285F82212D8}"/>
              </a:ext>
            </a:extLst>
          </p:cNvPr>
          <p:cNvSpPr/>
          <p:nvPr/>
        </p:nvSpPr>
        <p:spPr>
          <a:xfrm>
            <a:off x="886968" y="4599432"/>
            <a:ext cx="2112264" cy="5577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Actividad asociada a depósitos de la red.</a:t>
            </a:r>
            <a:endParaRPr lang="en-US" sz="102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F80332CF-7E8E-3B4B-59DD-ACAD7781C3DD}"/>
              </a:ext>
            </a:extLst>
          </p:cNvPr>
          <p:cNvSpPr/>
          <p:nvPr/>
        </p:nvSpPr>
        <p:spPr>
          <a:xfrm>
            <a:off x="3474720" y="3977640"/>
            <a:ext cx="2514600" cy="1325880"/>
          </a:xfrm>
          <a:prstGeom prst="roundRect">
            <a:avLst>
              <a:gd name="adj" fmla="val 4138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60CFA73B-C99E-6E1A-F790-8BA83A316C04}"/>
              </a:ext>
            </a:extLst>
          </p:cNvPr>
          <p:cNvSpPr/>
          <p:nvPr/>
        </p:nvSpPr>
        <p:spPr>
          <a:xfrm>
            <a:off x="3639312" y="4178808"/>
            <a:ext cx="36576" cy="384048"/>
          </a:xfrm>
          <a:prstGeom prst="rect">
            <a:avLst/>
          </a:prstGeom>
          <a:solidFill>
            <a:srgbClr val="8C86FF"/>
          </a:solidFill>
          <a:ln w="12700">
            <a:solidFill>
              <a:srgbClr val="8C86FF"/>
            </a:solidFill>
            <a:prstDash val="solid"/>
          </a:ln>
        </p:spPr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123FEDD5-67A2-62B0-7AD7-FE8708BB57A0}"/>
              </a:ext>
            </a:extLst>
          </p:cNvPr>
          <p:cNvSpPr/>
          <p:nvPr/>
        </p:nvSpPr>
        <p:spPr>
          <a:xfrm>
            <a:off x="3767328" y="4142232"/>
            <a:ext cx="2039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Posiciones</a:t>
            </a:r>
            <a:endParaRPr lang="en-US" sz="1200" dirty="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CE733573-1419-3BED-BBC2-1DE869A497F8}"/>
              </a:ext>
            </a:extLst>
          </p:cNvPr>
          <p:cNvSpPr/>
          <p:nvPr/>
        </p:nvSpPr>
        <p:spPr>
          <a:xfrm>
            <a:off x="3675888" y="4599432"/>
            <a:ext cx="2112264" cy="5577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Actividad generada por las posiciones de los miembros.</a:t>
            </a:r>
            <a:endParaRPr lang="en-US" sz="102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2A7BB2B9-12F9-44E5-F831-92CE51416EC6}"/>
              </a:ext>
            </a:extLst>
          </p:cNvPr>
          <p:cNvSpPr/>
          <p:nvPr/>
        </p:nvSpPr>
        <p:spPr>
          <a:xfrm>
            <a:off x="6263640" y="3977640"/>
            <a:ext cx="2514600" cy="1325880"/>
          </a:xfrm>
          <a:prstGeom prst="roundRect">
            <a:avLst>
              <a:gd name="adj" fmla="val 4138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B0F48599-D8F9-90D4-451F-0EDFFDB11302}"/>
              </a:ext>
            </a:extLst>
          </p:cNvPr>
          <p:cNvSpPr/>
          <p:nvPr/>
        </p:nvSpPr>
        <p:spPr>
          <a:xfrm>
            <a:off x="6428232" y="4178808"/>
            <a:ext cx="36576" cy="384048"/>
          </a:xfrm>
          <a:prstGeom prst="rect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CA0C8EBD-7A60-40CC-6867-9019906447A9}"/>
              </a:ext>
            </a:extLst>
          </p:cNvPr>
          <p:cNvSpPr/>
          <p:nvPr/>
        </p:nvSpPr>
        <p:spPr>
          <a:xfrm>
            <a:off x="6556248" y="4142232"/>
            <a:ext cx="2039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Volumen</a:t>
            </a:r>
            <a:endParaRPr lang="en-US" sz="120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C9FF123E-1E1E-C274-F8CB-D0B94E1D849E}"/>
              </a:ext>
            </a:extLst>
          </p:cNvPr>
          <p:cNvSpPr/>
          <p:nvPr/>
        </p:nvSpPr>
        <p:spPr>
          <a:xfrm>
            <a:off x="6464808" y="4599432"/>
            <a:ext cx="2112264" cy="5577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Suma utilizada para medir el peso de cada generación.</a:t>
            </a:r>
            <a:endParaRPr lang="en-US" sz="1020" dirty="0"/>
          </a:p>
        </p:txBody>
      </p:sp>
      <p:sp>
        <p:nvSpPr>
          <p:cNvPr id="21" name="Shape 16">
            <a:extLst>
              <a:ext uri="{FF2B5EF4-FFF2-40B4-BE49-F238E27FC236}">
                <a16:creationId xmlns:a16="http://schemas.microsoft.com/office/drawing/2014/main" id="{40508887-25B6-7B8B-829E-9F35328E9DE5}"/>
              </a:ext>
            </a:extLst>
          </p:cNvPr>
          <p:cNvSpPr/>
          <p:nvPr/>
        </p:nvSpPr>
        <p:spPr>
          <a:xfrm>
            <a:off x="9052560" y="3977640"/>
            <a:ext cx="2514600" cy="1325880"/>
          </a:xfrm>
          <a:prstGeom prst="roundRect">
            <a:avLst>
              <a:gd name="adj" fmla="val 4138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2" name="Shape 17">
            <a:extLst>
              <a:ext uri="{FF2B5EF4-FFF2-40B4-BE49-F238E27FC236}">
                <a16:creationId xmlns:a16="http://schemas.microsoft.com/office/drawing/2014/main" id="{FBA6D89C-246A-ECBC-6A3C-31304E231752}"/>
              </a:ext>
            </a:extLst>
          </p:cNvPr>
          <p:cNvSpPr/>
          <p:nvPr/>
        </p:nvSpPr>
        <p:spPr>
          <a:xfrm>
            <a:off x="9217152" y="4178808"/>
            <a:ext cx="36576" cy="384048"/>
          </a:xfrm>
          <a:prstGeom prst="rect">
            <a:avLst/>
          </a:prstGeom>
          <a:solidFill>
            <a:srgbClr val="5AA3FF"/>
          </a:solidFill>
          <a:ln w="12700">
            <a:solidFill>
              <a:srgbClr val="5AA3FF"/>
            </a:solidFill>
            <a:prstDash val="solid"/>
          </a:ln>
        </p:spPr>
      </p:sp>
      <p:sp>
        <p:nvSpPr>
          <p:cNvPr id="23" name="Text 18">
            <a:extLst>
              <a:ext uri="{FF2B5EF4-FFF2-40B4-BE49-F238E27FC236}">
                <a16:creationId xmlns:a16="http://schemas.microsoft.com/office/drawing/2014/main" id="{B0752A97-2F51-5748-575D-5234382E5D3C}"/>
              </a:ext>
            </a:extLst>
          </p:cNvPr>
          <p:cNvSpPr/>
          <p:nvPr/>
        </p:nvSpPr>
        <p:spPr>
          <a:xfrm>
            <a:off x="9345168" y="4142232"/>
            <a:ext cx="20391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Distribución</a:t>
            </a:r>
            <a:endParaRPr lang="en-US" sz="1200" dirty="0"/>
          </a:p>
        </p:txBody>
      </p:sp>
      <p:sp>
        <p:nvSpPr>
          <p:cNvPr id="24" name="Text 19">
            <a:extLst>
              <a:ext uri="{FF2B5EF4-FFF2-40B4-BE49-F238E27FC236}">
                <a16:creationId xmlns:a16="http://schemas.microsoft.com/office/drawing/2014/main" id="{6011B682-93F9-172F-87B7-0B7B0F3A6DED}"/>
              </a:ext>
            </a:extLst>
          </p:cNvPr>
          <p:cNvSpPr/>
          <p:nvPr/>
        </p:nvSpPr>
        <p:spPr>
          <a:xfrm>
            <a:off x="9253728" y="4599432"/>
            <a:ext cx="2112264" cy="5577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Muestra qué porcentaje del volumen aporta cada nivel.</a:t>
            </a:r>
            <a:endParaRPr lang="en-US" sz="1020" dirty="0"/>
          </a:p>
        </p:txBody>
      </p:sp>
    </p:spTree>
    <p:extLst>
      <p:ext uri="{BB962C8B-B14F-4D97-AF65-F5344CB8AC3E}">
        <p14:creationId xmlns:p14="http://schemas.microsoft.com/office/powerpoint/2010/main" val="30826522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38BA1A02-83B8-729D-350D-3BD00EDD0EAE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4 · NETWORK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62A78495-FA68-0184-0750-F3E57CCA04A9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Qué revisar en Network cada semana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500143BE-F4EE-79E4-B2D8-93E7FA412FAD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Network es una sección de seguimiento y desarrollo de comunidad, no una tarea diaria obligatoria.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DF99A1D9-BBB6-EB42-F47B-43E070EC1DC2}"/>
              </a:ext>
            </a:extLst>
          </p:cNvPr>
          <p:cNvSpPr/>
          <p:nvPr/>
        </p:nvSpPr>
        <p:spPr>
          <a:xfrm>
            <a:off x="777240" y="1600200"/>
            <a:ext cx="10469880" cy="658368"/>
          </a:xfrm>
          <a:prstGeom prst="roundRect">
            <a:avLst>
              <a:gd name="adj" fmla="val 6944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3B1AA23A-9DE3-9075-2806-DABF7F984017}"/>
              </a:ext>
            </a:extLst>
          </p:cNvPr>
          <p:cNvSpPr/>
          <p:nvPr/>
        </p:nvSpPr>
        <p:spPr>
          <a:xfrm>
            <a:off x="1024128" y="1798260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70" b="1" dirty="0">
                <a:solidFill>
                  <a:srgbClr val="5AA3FF"/>
                </a:solidFill>
              </a:rPr>
              <a:t>Miembros directos</a:t>
            </a:r>
            <a:endParaRPr lang="en-US" sz="117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0B450D87-9F22-82CA-F66C-F1D5C4940390}"/>
              </a:ext>
            </a:extLst>
          </p:cNvPr>
          <p:cNvSpPr/>
          <p:nvPr/>
        </p:nvSpPr>
        <p:spPr>
          <a:xfrm>
            <a:off x="3246120" y="1746504"/>
            <a:ext cx="7498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F7F8FA"/>
                </a:solidFill>
              </a:rPr>
              <a:t>¿Cuántos usuarios nuevos llegaron a través de mi enlace?</a:t>
            </a:r>
            <a:endParaRPr lang="en-US" sz="1080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2CE659D6-87F6-1B4F-D3E2-999D6B5E2807}"/>
              </a:ext>
            </a:extLst>
          </p:cNvPr>
          <p:cNvSpPr/>
          <p:nvPr/>
        </p:nvSpPr>
        <p:spPr>
          <a:xfrm>
            <a:off x="777240" y="2441448"/>
            <a:ext cx="10469880" cy="658368"/>
          </a:xfrm>
          <a:prstGeom prst="roundRect">
            <a:avLst>
              <a:gd name="adj" fmla="val 6944"/>
            </a:avLst>
          </a:prstGeom>
          <a:solidFill>
            <a:srgbClr val="11172A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E46F3AA7-8A73-55D2-6BD2-2E1D4226C8A1}"/>
              </a:ext>
            </a:extLst>
          </p:cNvPr>
          <p:cNvSpPr/>
          <p:nvPr/>
        </p:nvSpPr>
        <p:spPr>
          <a:xfrm>
            <a:off x="1024128" y="2639508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70" b="1" dirty="0">
                <a:solidFill>
                  <a:srgbClr val="5AA3FF"/>
                </a:solidFill>
              </a:rPr>
              <a:t>Red total</a:t>
            </a:r>
            <a:endParaRPr lang="en-US" sz="1170" dirty="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8E673930-F442-7E64-CC43-5BDB183A5263}"/>
              </a:ext>
            </a:extLst>
          </p:cNvPr>
          <p:cNvSpPr/>
          <p:nvPr/>
        </p:nvSpPr>
        <p:spPr>
          <a:xfrm>
            <a:off x="3246120" y="2587752"/>
            <a:ext cx="7498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F7F8FA"/>
                </a:solidFill>
              </a:rPr>
              <a:t>¿Cuánto ha crecido la estructura completa?</a:t>
            </a:r>
            <a:endParaRPr lang="en-US" sz="1080" dirty="0"/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B6AA87A5-1585-F947-BE30-408E5FE5B638}"/>
              </a:ext>
            </a:extLst>
          </p:cNvPr>
          <p:cNvSpPr/>
          <p:nvPr/>
        </p:nvSpPr>
        <p:spPr>
          <a:xfrm>
            <a:off x="777240" y="3282696"/>
            <a:ext cx="10469880" cy="658368"/>
          </a:xfrm>
          <a:prstGeom prst="roundRect">
            <a:avLst>
              <a:gd name="adj" fmla="val 6944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A4C48848-934A-9AA2-1024-AE08EB7105F4}"/>
              </a:ext>
            </a:extLst>
          </p:cNvPr>
          <p:cNvSpPr/>
          <p:nvPr/>
        </p:nvSpPr>
        <p:spPr>
          <a:xfrm>
            <a:off x="1024128" y="3480756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70" b="1" dirty="0">
                <a:solidFill>
                  <a:srgbClr val="5AA3FF"/>
                </a:solidFill>
              </a:rPr>
              <a:t>Volumen grupal</a:t>
            </a:r>
            <a:endParaRPr lang="en-US" sz="117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03C3DB99-38B4-9CE9-A996-62E54C13D86E}"/>
              </a:ext>
            </a:extLst>
          </p:cNvPr>
          <p:cNvSpPr/>
          <p:nvPr/>
        </p:nvSpPr>
        <p:spPr>
          <a:xfrm>
            <a:off x="3246120" y="3429000"/>
            <a:ext cx="7498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F7F8FA"/>
                </a:solidFill>
              </a:rPr>
              <a:t>¿Qué nivel de actividad registra la comunidad?</a:t>
            </a:r>
            <a:endParaRPr lang="en-US" sz="1080" dirty="0"/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9767F7AF-3F7F-2615-DAA6-E9816C2858B3}"/>
              </a:ext>
            </a:extLst>
          </p:cNvPr>
          <p:cNvSpPr/>
          <p:nvPr/>
        </p:nvSpPr>
        <p:spPr>
          <a:xfrm>
            <a:off x="777240" y="4123944"/>
            <a:ext cx="10469880" cy="658368"/>
          </a:xfrm>
          <a:prstGeom prst="roundRect">
            <a:avLst>
              <a:gd name="adj" fmla="val 6944"/>
            </a:avLst>
          </a:prstGeom>
          <a:solidFill>
            <a:srgbClr val="11172A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9FEF59F7-72A0-2E5D-BBAD-B4CDB371659C}"/>
              </a:ext>
            </a:extLst>
          </p:cNvPr>
          <p:cNvSpPr/>
          <p:nvPr/>
        </p:nvSpPr>
        <p:spPr>
          <a:xfrm>
            <a:off x="1024128" y="4322004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70" b="1" dirty="0">
                <a:solidFill>
                  <a:srgbClr val="5AA3FF"/>
                </a:solidFill>
              </a:rPr>
              <a:t>Progreso de rango</a:t>
            </a:r>
            <a:endParaRPr lang="en-US" sz="1170" dirty="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DBF2E73F-107F-3E5D-685B-C6CA8F86C897}"/>
              </a:ext>
            </a:extLst>
          </p:cNvPr>
          <p:cNvSpPr/>
          <p:nvPr/>
        </p:nvSpPr>
        <p:spPr>
          <a:xfrm>
            <a:off x="3246120" y="4270248"/>
            <a:ext cx="7498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F7F8FA"/>
                </a:solidFill>
              </a:rPr>
              <a:t>¿Qué requisitos faltan para el siguiente rango?</a:t>
            </a:r>
            <a:endParaRPr lang="en-US" sz="1080" dirty="0"/>
          </a:p>
        </p:txBody>
      </p:sp>
      <p:sp>
        <p:nvSpPr>
          <p:cNvPr id="19" name="Shape 15">
            <a:extLst>
              <a:ext uri="{FF2B5EF4-FFF2-40B4-BE49-F238E27FC236}">
                <a16:creationId xmlns:a16="http://schemas.microsoft.com/office/drawing/2014/main" id="{51AFDDFE-207B-E011-7247-D9E73664A021}"/>
              </a:ext>
            </a:extLst>
          </p:cNvPr>
          <p:cNvSpPr/>
          <p:nvPr/>
        </p:nvSpPr>
        <p:spPr>
          <a:xfrm>
            <a:off x="777240" y="4965192"/>
            <a:ext cx="10469880" cy="658368"/>
          </a:xfrm>
          <a:prstGeom prst="roundRect">
            <a:avLst>
              <a:gd name="adj" fmla="val 6944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D5E49F99-E62B-8D0D-DC79-2017AC194408}"/>
              </a:ext>
            </a:extLst>
          </p:cNvPr>
          <p:cNvSpPr/>
          <p:nvPr/>
        </p:nvSpPr>
        <p:spPr>
          <a:xfrm>
            <a:off x="1024128" y="5163252"/>
            <a:ext cx="196596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70" b="1" dirty="0">
                <a:solidFill>
                  <a:srgbClr val="5AA3FF"/>
                </a:solidFill>
              </a:rPr>
              <a:t>Distribución</a:t>
            </a:r>
            <a:endParaRPr lang="en-US" sz="1170" dirty="0"/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7024304B-D864-EF4B-ACB2-805C6E48717B}"/>
              </a:ext>
            </a:extLst>
          </p:cNvPr>
          <p:cNvSpPr/>
          <p:nvPr/>
        </p:nvSpPr>
        <p:spPr>
          <a:xfrm>
            <a:off x="3246120" y="5111496"/>
            <a:ext cx="7498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80" dirty="0">
                <a:solidFill>
                  <a:srgbClr val="F7F8FA"/>
                </a:solidFill>
              </a:rPr>
              <a:t>¿En qué generaciones se concentra la actividad?</a:t>
            </a:r>
            <a:endParaRPr lang="en-US" sz="1080" dirty="0"/>
          </a:p>
        </p:txBody>
      </p:sp>
    </p:spTree>
    <p:extLst>
      <p:ext uri="{BB962C8B-B14F-4D97-AF65-F5344CB8AC3E}">
        <p14:creationId xmlns:p14="http://schemas.microsoft.com/office/powerpoint/2010/main" val="406726319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7F4C099E-7763-5088-4EAE-85C373A240FD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RESUMEN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B3A57D3D-B5FB-D011-C8DC-ECD1B4EFCA64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El proceso completo de un nuevo usuario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4B4AC303-01C4-CC71-0081-48B418EEFEE7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Una vez entendido el recorrido, la plataforma puede utilizarse de forma ordenada y repetible.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44AD90DC-78BC-814E-8B27-37D34EB2D44A}"/>
              </a:ext>
            </a:extLst>
          </p:cNvPr>
          <p:cNvSpPr/>
          <p:nvPr/>
        </p:nvSpPr>
        <p:spPr>
          <a:xfrm>
            <a:off x="502920" y="1828800"/>
            <a:ext cx="1984248" cy="2971800"/>
          </a:xfrm>
          <a:prstGeom prst="roundRect">
            <a:avLst>
              <a:gd name="adj" fmla="val 2765"/>
            </a:avLst>
          </a:prstGeom>
          <a:solidFill>
            <a:srgbClr val="0E1325"/>
          </a:solidFill>
          <a:ln w="19050">
            <a:solidFill>
              <a:srgbClr val="273049"/>
            </a:solidFill>
            <a:prstDash val="solid"/>
          </a:ln>
        </p:spPr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23DA5236-149E-16AA-0C48-C8D587440AA9}"/>
              </a:ext>
            </a:extLst>
          </p:cNvPr>
          <p:cNvSpPr/>
          <p:nvPr/>
        </p:nvSpPr>
        <p:spPr>
          <a:xfrm>
            <a:off x="640080" y="2148840"/>
            <a:ext cx="1709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7F8FA"/>
                </a:solidFill>
              </a:rPr>
              <a:t>1. Entrar</a:t>
            </a:r>
            <a:endParaRPr lang="en-US" sz="14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6498610C-AF88-47DF-4CC7-8F08E7C105DB}"/>
              </a:ext>
            </a:extLst>
          </p:cNvPr>
          <p:cNvSpPr/>
          <p:nvPr/>
        </p:nvSpPr>
        <p:spPr>
          <a:xfrm>
            <a:off x="685800" y="2788920"/>
            <a:ext cx="161848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A9B0C2"/>
                </a:solidFill>
              </a:rPr>
              <a:t>Inicia sesión y confirma que la cuenta esté activa.</a:t>
            </a:r>
            <a:endParaRPr lang="en-US" sz="1050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8708A0CC-7FA6-A054-BF37-022A3D7C96FE}"/>
              </a:ext>
            </a:extLst>
          </p:cNvPr>
          <p:cNvSpPr/>
          <p:nvPr/>
        </p:nvSpPr>
        <p:spPr>
          <a:xfrm>
            <a:off x="2496312" y="3310128"/>
            <a:ext cx="246888" cy="0"/>
          </a:xfrm>
          <a:prstGeom prst="line">
            <a:avLst/>
          </a:prstGeom>
          <a:noFill/>
          <a:ln w="21590">
            <a:solidFill>
              <a:srgbClr val="273049"/>
            </a:solidFill>
            <a:prstDash val="solid"/>
            <a:headEnd type="none"/>
            <a:tailEnd type="triangle"/>
          </a:ln>
        </p:spPr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DBB8E316-1CC5-B495-48DA-883DBA45A9EC}"/>
              </a:ext>
            </a:extLst>
          </p:cNvPr>
          <p:cNvSpPr/>
          <p:nvPr/>
        </p:nvSpPr>
        <p:spPr>
          <a:xfrm>
            <a:off x="2816352" y="1828800"/>
            <a:ext cx="1984248" cy="2971800"/>
          </a:xfrm>
          <a:prstGeom prst="roundRect">
            <a:avLst>
              <a:gd name="adj" fmla="val 2765"/>
            </a:avLst>
          </a:prstGeom>
          <a:solidFill>
            <a:srgbClr val="0E1325"/>
          </a:solidFill>
          <a:ln w="19050">
            <a:solidFill>
              <a:srgbClr val="E0B341"/>
            </a:solidFill>
            <a:prstDash val="solid"/>
          </a:ln>
        </p:spPr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577B0A66-34E2-B7BE-FFAA-2105F6187169}"/>
              </a:ext>
            </a:extLst>
          </p:cNvPr>
          <p:cNvSpPr/>
          <p:nvPr/>
        </p:nvSpPr>
        <p:spPr>
          <a:xfrm>
            <a:off x="2953512" y="2148840"/>
            <a:ext cx="1709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0B341"/>
                </a:solidFill>
              </a:rPr>
              <a:t>2. APS</a:t>
            </a:r>
            <a:endParaRPr lang="en-US" sz="14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65637AE9-2359-E10A-647D-1791BE1D243F}"/>
              </a:ext>
            </a:extLst>
          </p:cNvPr>
          <p:cNvSpPr/>
          <p:nvPr/>
        </p:nvSpPr>
        <p:spPr>
          <a:xfrm>
            <a:off x="2999232" y="2788920"/>
            <a:ext cx="161848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A9B0C2"/>
                </a:solidFill>
              </a:rPr>
              <a:t>Activa todas las posiciones disponibles del día.</a:t>
            </a:r>
            <a:endParaRPr lang="en-US" sz="1050" dirty="0"/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910E78BB-5D51-0E42-1247-70608C0520E9}"/>
              </a:ext>
            </a:extLst>
          </p:cNvPr>
          <p:cNvSpPr/>
          <p:nvPr/>
        </p:nvSpPr>
        <p:spPr>
          <a:xfrm>
            <a:off x="4809744" y="3310128"/>
            <a:ext cx="246888" cy="0"/>
          </a:xfrm>
          <a:prstGeom prst="line">
            <a:avLst/>
          </a:prstGeom>
          <a:noFill/>
          <a:ln w="21590">
            <a:solidFill>
              <a:srgbClr val="273049"/>
            </a:solidFill>
            <a:prstDash val="solid"/>
            <a:headEnd type="none"/>
            <a:tailEnd type="triangle"/>
          </a:ln>
        </p:spPr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2E5795E3-1228-0D75-7988-D885DD7ABD84}"/>
              </a:ext>
            </a:extLst>
          </p:cNvPr>
          <p:cNvSpPr/>
          <p:nvPr/>
        </p:nvSpPr>
        <p:spPr>
          <a:xfrm>
            <a:off x="5129784" y="1828800"/>
            <a:ext cx="1984248" cy="2971800"/>
          </a:xfrm>
          <a:prstGeom prst="roundRect">
            <a:avLst>
              <a:gd name="adj" fmla="val 2765"/>
            </a:avLst>
          </a:prstGeom>
          <a:solidFill>
            <a:srgbClr val="0E1325"/>
          </a:solidFill>
          <a:ln w="19050">
            <a:solidFill>
              <a:srgbClr val="28C98B"/>
            </a:solidFill>
            <a:prstDash val="solid"/>
          </a:ln>
        </p:spPr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DAF5CD13-2441-1547-7424-88A7009579FF}"/>
              </a:ext>
            </a:extLst>
          </p:cNvPr>
          <p:cNvSpPr/>
          <p:nvPr/>
        </p:nvSpPr>
        <p:spPr>
          <a:xfrm>
            <a:off x="5266944" y="2148840"/>
            <a:ext cx="1709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8C98B"/>
                </a:solidFill>
              </a:rPr>
              <a:t>3. Wallet</a:t>
            </a:r>
            <a:endParaRPr lang="en-US" sz="1400" dirty="0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9C0AB75D-200E-DFA6-E740-7399F0F9A4AC}"/>
              </a:ext>
            </a:extLst>
          </p:cNvPr>
          <p:cNvSpPr/>
          <p:nvPr/>
        </p:nvSpPr>
        <p:spPr>
          <a:xfrm>
            <a:off x="5312664" y="2788920"/>
            <a:ext cx="161848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A9B0C2"/>
                </a:solidFill>
              </a:rPr>
              <a:t>Revisa cómo se procesan los resultados y su estado.</a:t>
            </a:r>
            <a:endParaRPr lang="en-US" sz="1050" dirty="0"/>
          </a:p>
        </p:txBody>
      </p:sp>
      <p:sp>
        <p:nvSpPr>
          <p:cNvPr id="18" name="Shape 14">
            <a:extLst>
              <a:ext uri="{FF2B5EF4-FFF2-40B4-BE49-F238E27FC236}">
                <a16:creationId xmlns:a16="http://schemas.microsoft.com/office/drawing/2014/main" id="{5E9C05A6-4323-EF68-2725-E31AF0C40018}"/>
              </a:ext>
            </a:extLst>
          </p:cNvPr>
          <p:cNvSpPr/>
          <p:nvPr/>
        </p:nvSpPr>
        <p:spPr>
          <a:xfrm>
            <a:off x="7123176" y="3310128"/>
            <a:ext cx="246888" cy="0"/>
          </a:xfrm>
          <a:prstGeom prst="line">
            <a:avLst/>
          </a:prstGeom>
          <a:noFill/>
          <a:ln w="21590">
            <a:solidFill>
              <a:srgbClr val="273049"/>
            </a:solidFill>
            <a:prstDash val="solid"/>
            <a:headEnd type="none"/>
            <a:tailEnd type="triangle"/>
          </a:ln>
        </p:spPr>
      </p:sp>
      <p:sp>
        <p:nvSpPr>
          <p:cNvPr id="19" name="Shape 15">
            <a:extLst>
              <a:ext uri="{FF2B5EF4-FFF2-40B4-BE49-F238E27FC236}">
                <a16:creationId xmlns:a16="http://schemas.microsoft.com/office/drawing/2014/main" id="{A63853E4-671B-CB39-D3CB-A0BFF8DE9765}"/>
              </a:ext>
            </a:extLst>
          </p:cNvPr>
          <p:cNvSpPr/>
          <p:nvPr/>
        </p:nvSpPr>
        <p:spPr>
          <a:xfrm>
            <a:off x="9765792" y="1828800"/>
            <a:ext cx="1984248" cy="2971800"/>
          </a:xfrm>
          <a:prstGeom prst="roundRect">
            <a:avLst>
              <a:gd name="adj" fmla="val 2765"/>
            </a:avLst>
          </a:prstGeom>
          <a:solidFill>
            <a:srgbClr val="0E1325"/>
          </a:solidFill>
          <a:ln w="19050">
            <a:solidFill>
              <a:srgbClr val="8C86FF"/>
            </a:solidFill>
            <a:prstDash val="solid"/>
          </a:ln>
        </p:spPr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EFB67918-9846-3EF2-20DA-290E5BE95753}"/>
              </a:ext>
            </a:extLst>
          </p:cNvPr>
          <p:cNvSpPr/>
          <p:nvPr/>
        </p:nvSpPr>
        <p:spPr>
          <a:xfrm>
            <a:off x="9902952" y="2148840"/>
            <a:ext cx="1709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8C86FF"/>
                </a:solidFill>
              </a:rPr>
              <a:t>5. Planes</a:t>
            </a:r>
            <a:endParaRPr lang="en-US" sz="1400" dirty="0"/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40997951-8B72-62C0-361D-767289395669}"/>
              </a:ext>
            </a:extLst>
          </p:cNvPr>
          <p:cNvSpPr/>
          <p:nvPr/>
        </p:nvSpPr>
        <p:spPr>
          <a:xfrm>
            <a:off x="9948672" y="2788920"/>
            <a:ext cx="161848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A9B0C2"/>
                </a:solidFill>
              </a:rPr>
              <a:t>Consulta tu nivel y entiende qué cambia al avanzar.</a:t>
            </a:r>
            <a:endParaRPr lang="en-US" sz="1050" dirty="0"/>
          </a:p>
        </p:txBody>
      </p:sp>
      <p:sp>
        <p:nvSpPr>
          <p:cNvPr id="22" name="Shape 18">
            <a:extLst>
              <a:ext uri="{FF2B5EF4-FFF2-40B4-BE49-F238E27FC236}">
                <a16:creationId xmlns:a16="http://schemas.microsoft.com/office/drawing/2014/main" id="{3FBF05DB-1652-C90E-6C41-7915EE6E3360}"/>
              </a:ext>
            </a:extLst>
          </p:cNvPr>
          <p:cNvSpPr/>
          <p:nvPr/>
        </p:nvSpPr>
        <p:spPr>
          <a:xfrm>
            <a:off x="9436608" y="3310128"/>
            <a:ext cx="246888" cy="0"/>
          </a:xfrm>
          <a:prstGeom prst="line">
            <a:avLst/>
          </a:prstGeom>
          <a:noFill/>
          <a:ln w="21590">
            <a:solidFill>
              <a:srgbClr val="273049"/>
            </a:solidFill>
            <a:prstDash val="solid"/>
            <a:headEnd type="none"/>
            <a:tailEnd type="triangle"/>
          </a:ln>
        </p:spPr>
      </p:sp>
      <p:sp>
        <p:nvSpPr>
          <p:cNvPr id="23" name="Shape 19">
            <a:extLst>
              <a:ext uri="{FF2B5EF4-FFF2-40B4-BE49-F238E27FC236}">
                <a16:creationId xmlns:a16="http://schemas.microsoft.com/office/drawing/2014/main" id="{333AF8F2-6006-BC93-9CEB-A6736EDEF6BB}"/>
              </a:ext>
            </a:extLst>
          </p:cNvPr>
          <p:cNvSpPr/>
          <p:nvPr/>
        </p:nvSpPr>
        <p:spPr>
          <a:xfrm>
            <a:off x="7451842" y="1828800"/>
            <a:ext cx="1984248" cy="2971800"/>
          </a:xfrm>
          <a:prstGeom prst="roundRect">
            <a:avLst>
              <a:gd name="adj" fmla="val 2765"/>
            </a:avLst>
          </a:prstGeom>
          <a:solidFill>
            <a:srgbClr val="0E1325"/>
          </a:solidFill>
          <a:ln w="19050">
            <a:solidFill>
              <a:srgbClr val="5AA3FF"/>
            </a:solidFill>
            <a:prstDash val="solid"/>
          </a:ln>
        </p:spPr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579D5283-C7EC-F2F8-FA60-7B152D7568FD}"/>
              </a:ext>
            </a:extLst>
          </p:cNvPr>
          <p:cNvSpPr/>
          <p:nvPr/>
        </p:nvSpPr>
        <p:spPr>
          <a:xfrm>
            <a:off x="7589002" y="2148840"/>
            <a:ext cx="170992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AA3FF"/>
                </a:solidFill>
              </a:rPr>
              <a:t>4. Network</a:t>
            </a:r>
            <a:endParaRPr lang="en-US" sz="1400" dirty="0"/>
          </a:p>
        </p:txBody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A5DD8B58-1F47-CA61-FAE0-C5FFD6713949}"/>
              </a:ext>
            </a:extLst>
          </p:cNvPr>
          <p:cNvSpPr/>
          <p:nvPr/>
        </p:nvSpPr>
        <p:spPr>
          <a:xfrm>
            <a:off x="7634722" y="2788920"/>
            <a:ext cx="1618488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50" dirty="0">
                <a:solidFill>
                  <a:srgbClr val="A9B0C2"/>
                </a:solidFill>
              </a:rPr>
              <a:t>Da seguimiento a directos, generaciones y rangos.</a:t>
            </a:r>
            <a:endParaRPr lang="en-US" sz="1050" dirty="0"/>
          </a:p>
        </p:txBody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9FD15975-D521-86B1-73B4-5028A020D5B9}"/>
              </a:ext>
            </a:extLst>
          </p:cNvPr>
          <p:cNvSpPr/>
          <p:nvPr/>
        </p:nvSpPr>
        <p:spPr>
          <a:xfrm>
            <a:off x="1143000" y="5257800"/>
            <a:ext cx="98755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E0B341"/>
                </a:solidFill>
              </a:rPr>
              <a:t>Regla simple: APS es la acción diaria; Wallet es el seguimiento; Planes y Network son áreas de consulta y crecimiento.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6380929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0F78B2F5-08E5-035C-5BFF-218FDA2CFE28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SOPORTE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1AA74E65-7FFB-9F98-938C-0209C2FC00AD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¿Necesitas ayuda? Usa el soporte dentro de la aplicación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33AE9223-F355-2DB0-97C7-C97EF9128FDA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El usuario no tiene que resolver sus dudas solo. La plataforma incorpora un acceso directo al equipo de soporte.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893E52A5-80FB-E120-0F1B-DC5C3F64DE97}"/>
              </a:ext>
            </a:extLst>
          </p:cNvPr>
          <p:cNvSpPr/>
          <p:nvPr/>
        </p:nvSpPr>
        <p:spPr>
          <a:xfrm>
            <a:off x="731520" y="1691640"/>
            <a:ext cx="3749040" cy="3611880"/>
          </a:xfrm>
          <a:prstGeom prst="roundRect">
            <a:avLst>
              <a:gd name="adj" fmla="val 2025"/>
            </a:avLst>
          </a:prstGeom>
          <a:solidFill>
            <a:srgbClr val="0E1325"/>
          </a:solidFill>
          <a:ln w="19050">
            <a:solidFill>
              <a:srgbClr val="E0B341"/>
            </a:solidFill>
            <a:prstDash val="solid"/>
          </a:ln>
        </p:spPr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ADA3AFB4-A67C-35C3-F7A2-10A1741D93CD}"/>
              </a:ext>
            </a:extLst>
          </p:cNvPr>
          <p:cNvSpPr/>
          <p:nvPr/>
        </p:nvSpPr>
        <p:spPr>
          <a:xfrm>
            <a:off x="1005840" y="1993392"/>
            <a:ext cx="1280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0B341"/>
                </a:solidFill>
              </a:rPr>
              <a:t>Ruta rápida</a:t>
            </a:r>
            <a:endParaRPr lang="en-US" sz="1400" dirty="0"/>
          </a:p>
        </p:txBody>
      </p:sp>
      <p:sp>
        <p:nvSpPr>
          <p:cNvPr id="9" name="Shape 5">
            <a:extLst>
              <a:ext uri="{FF2B5EF4-FFF2-40B4-BE49-F238E27FC236}">
                <a16:creationId xmlns:a16="http://schemas.microsoft.com/office/drawing/2014/main" id="{76570CA2-D48B-03F5-2ECC-89685A96375A}"/>
              </a:ext>
            </a:extLst>
          </p:cNvPr>
          <p:cNvSpPr/>
          <p:nvPr/>
        </p:nvSpPr>
        <p:spPr>
          <a:xfrm>
            <a:off x="1051560" y="2606040"/>
            <a:ext cx="3063240" cy="475488"/>
          </a:xfrm>
          <a:prstGeom prst="roundRect">
            <a:avLst>
              <a:gd name="adj" fmla="val 9615"/>
            </a:avLst>
          </a:prstGeom>
          <a:solidFill>
            <a:srgbClr val="0A0E1A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B1A12A3A-6541-502B-66FA-E348AD719714}"/>
              </a:ext>
            </a:extLst>
          </p:cNvPr>
          <p:cNvSpPr/>
          <p:nvPr/>
        </p:nvSpPr>
        <p:spPr>
          <a:xfrm>
            <a:off x="1234440" y="2743200"/>
            <a:ext cx="2697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7F8FA"/>
                </a:solidFill>
              </a:rPr>
              <a:t>Menú ☰</a:t>
            </a:r>
            <a:endParaRPr lang="en-US" sz="1200" dirty="0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F3BD3A15-C632-39AD-84A2-45204C265C9E}"/>
              </a:ext>
            </a:extLst>
          </p:cNvPr>
          <p:cNvSpPr/>
          <p:nvPr/>
        </p:nvSpPr>
        <p:spPr>
          <a:xfrm>
            <a:off x="2578608" y="3090672"/>
            <a:ext cx="0" cy="219456"/>
          </a:xfrm>
          <a:prstGeom prst="line">
            <a:avLst/>
          </a:prstGeom>
          <a:noFill/>
          <a:ln w="21590">
            <a:solidFill>
              <a:srgbClr val="E0B341"/>
            </a:solidFill>
            <a:prstDash val="solid"/>
            <a:headEnd type="none"/>
            <a:tailEnd type="triangle"/>
          </a:ln>
        </p:spPr>
      </p:sp>
      <p:sp>
        <p:nvSpPr>
          <p:cNvPr id="12" name="Shape 8">
            <a:extLst>
              <a:ext uri="{FF2B5EF4-FFF2-40B4-BE49-F238E27FC236}">
                <a16:creationId xmlns:a16="http://schemas.microsoft.com/office/drawing/2014/main" id="{D188E853-4C15-9DB5-0A3E-88F5E59D814C}"/>
              </a:ext>
            </a:extLst>
          </p:cNvPr>
          <p:cNvSpPr/>
          <p:nvPr/>
        </p:nvSpPr>
        <p:spPr>
          <a:xfrm>
            <a:off x="1051560" y="3355848"/>
            <a:ext cx="3063240" cy="475488"/>
          </a:xfrm>
          <a:prstGeom prst="roundRect">
            <a:avLst>
              <a:gd name="adj" fmla="val 9615"/>
            </a:avLst>
          </a:prstGeom>
          <a:solidFill>
            <a:srgbClr val="0A0E1A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F5AB701D-CAB5-BEA9-264D-EFED70014C14}"/>
              </a:ext>
            </a:extLst>
          </p:cNvPr>
          <p:cNvSpPr/>
          <p:nvPr/>
        </p:nvSpPr>
        <p:spPr>
          <a:xfrm>
            <a:off x="1234440" y="3493008"/>
            <a:ext cx="2697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7F8FA"/>
                </a:solidFill>
              </a:rPr>
              <a:t>Soporte</a:t>
            </a:r>
            <a:endParaRPr lang="en-US" sz="1200" dirty="0"/>
          </a:p>
        </p:txBody>
      </p:sp>
      <p:sp>
        <p:nvSpPr>
          <p:cNvPr id="14" name="Shape 10">
            <a:extLst>
              <a:ext uri="{FF2B5EF4-FFF2-40B4-BE49-F238E27FC236}">
                <a16:creationId xmlns:a16="http://schemas.microsoft.com/office/drawing/2014/main" id="{42423DB1-B592-4673-FA3B-ED2183E50750}"/>
              </a:ext>
            </a:extLst>
          </p:cNvPr>
          <p:cNvSpPr/>
          <p:nvPr/>
        </p:nvSpPr>
        <p:spPr>
          <a:xfrm>
            <a:off x="2578608" y="3840480"/>
            <a:ext cx="0" cy="219456"/>
          </a:xfrm>
          <a:prstGeom prst="line">
            <a:avLst/>
          </a:prstGeom>
          <a:noFill/>
          <a:ln w="21590">
            <a:solidFill>
              <a:srgbClr val="E0B341"/>
            </a:solidFill>
            <a:prstDash val="solid"/>
            <a:headEnd type="none"/>
            <a:tailEnd type="triangle"/>
          </a:ln>
        </p:spPr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026A9758-00C6-AD0C-8D8C-50E2A545E4F5}"/>
              </a:ext>
            </a:extLst>
          </p:cNvPr>
          <p:cNvSpPr/>
          <p:nvPr/>
        </p:nvSpPr>
        <p:spPr>
          <a:xfrm>
            <a:off x="1051560" y="4105656"/>
            <a:ext cx="3063240" cy="475488"/>
          </a:xfrm>
          <a:prstGeom prst="roundRect">
            <a:avLst>
              <a:gd name="adj" fmla="val 9615"/>
            </a:avLst>
          </a:prstGeom>
          <a:solidFill>
            <a:srgbClr val="0A0E1A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98BC0237-52EE-BB6D-4F9D-66D7E368B3D5}"/>
              </a:ext>
            </a:extLst>
          </p:cNvPr>
          <p:cNvSpPr/>
          <p:nvPr/>
        </p:nvSpPr>
        <p:spPr>
          <a:xfrm>
            <a:off x="1234440" y="4242816"/>
            <a:ext cx="269748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8C98B"/>
                </a:solidFill>
              </a:rPr>
              <a:t>Chat en vivo</a:t>
            </a:r>
            <a:endParaRPr lang="en-US" sz="1200" dirty="0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19A43BF2-7B08-0467-C10D-C8F259B75591}"/>
              </a:ext>
            </a:extLst>
          </p:cNvPr>
          <p:cNvSpPr/>
          <p:nvPr/>
        </p:nvSpPr>
        <p:spPr>
          <a:xfrm>
            <a:off x="987552" y="4800600"/>
            <a:ext cx="3200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020" dirty="0">
                <a:solidFill>
                  <a:srgbClr val="A9B0C2"/>
                </a:solidFill>
              </a:rPr>
              <a:t>Úsalo para dudas sobre acceso, navegación, movimientos o funcionamiento de las secciones.</a:t>
            </a:r>
            <a:endParaRPr lang="en-US" sz="1020" dirty="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BFB7A2BE-01E4-EF17-35B1-0E6B1A2383E9}"/>
              </a:ext>
            </a:extLst>
          </p:cNvPr>
          <p:cNvSpPr/>
          <p:nvPr/>
        </p:nvSpPr>
        <p:spPr>
          <a:xfrm>
            <a:off x="502920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7F8FA"/>
                </a:solidFill>
              </a:rPr>
              <a:t>Consejo para el nuevo usuario</a:t>
            </a:r>
            <a:endParaRPr lang="en-US" sz="1800" dirty="0"/>
          </a:p>
        </p:txBody>
      </p:sp>
      <p:sp>
        <p:nvSpPr>
          <p:cNvPr id="19" name="Shape 15">
            <a:extLst>
              <a:ext uri="{FF2B5EF4-FFF2-40B4-BE49-F238E27FC236}">
                <a16:creationId xmlns:a16="http://schemas.microsoft.com/office/drawing/2014/main" id="{CEE78038-1671-ED48-BC2F-33EBEF6EC044}"/>
              </a:ext>
            </a:extLst>
          </p:cNvPr>
          <p:cNvSpPr/>
          <p:nvPr/>
        </p:nvSpPr>
        <p:spPr>
          <a:xfrm>
            <a:off x="5029200" y="267919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B2FECF43-B304-6A54-D20C-48B4C0603D30}"/>
              </a:ext>
            </a:extLst>
          </p:cNvPr>
          <p:cNvSpPr/>
          <p:nvPr/>
        </p:nvSpPr>
        <p:spPr>
          <a:xfrm>
            <a:off x="5248656" y="2459391"/>
            <a:ext cx="5449824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No realices acciones que no entiendas.</a:t>
            </a:r>
            <a:endParaRPr lang="en-US" sz="1200" dirty="0"/>
          </a:p>
        </p:txBody>
      </p:sp>
      <p:sp>
        <p:nvSpPr>
          <p:cNvPr id="21" name="Shape 17">
            <a:extLst>
              <a:ext uri="{FF2B5EF4-FFF2-40B4-BE49-F238E27FC236}">
                <a16:creationId xmlns:a16="http://schemas.microsoft.com/office/drawing/2014/main" id="{E59C6C05-0494-31F5-C4C3-35C4E84DBC88}"/>
              </a:ext>
            </a:extLst>
          </p:cNvPr>
          <p:cNvSpPr/>
          <p:nvPr/>
        </p:nvSpPr>
        <p:spPr>
          <a:xfrm>
            <a:off x="5029200" y="327355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D3525AA3-4E4A-5A4F-652D-BA1DFEF84161}"/>
              </a:ext>
            </a:extLst>
          </p:cNvPr>
          <p:cNvSpPr/>
          <p:nvPr/>
        </p:nvSpPr>
        <p:spPr>
          <a:xfrm>
            <a:off x="5248656" y="3053751"/>
            <a:ext cx="5449824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Revisa primero la sección correspondiente de esta guía.</a:t>
            </a:r>
            <a:endParaRPr lang="en-US" sz="1200" dirty="0"/>
          </a:p>
        </p:txBody>
      </p:sp>
      <p:sp>
        <p:nvSpPr>
          <p:cNvPr id="23" name="Shape 19">
            <a:extLst>
              <a:ext uri="{FF2B5EF4-FFF2-40B4-BE49-F238E27FC236}">
                <a16:creationId xmlns:a16="http://schemas.microsoft.com/office/drawing/2014/main" id="{0A00A97F-697A-BC3F-2B33-1BBBD8F3424E}"/>
              </a:ext>
            </a:extLst>
          </p:cNvPr>
          <p:cNvSpPr/>
          <p:nvPr/>
        </p:nvSpPr>
        <p:spPr>
          <a:xfrm>
            <a:off x="5029200" y="386791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24" name="Text 20">
            <a:extLst>
              <a:ext uri="{FF2B5EF4-FFF2-40B4-BE49-F238E27FC236}">
                <a16:creationId xmlns:a16="http://schemas.microsoft.com/office/drawing/2014/main" id="{1093540B-225C-8D8E-DCF2-3AED4D7D4A72}"/>
              </a:ext>
            </a:extLst>
          </p:cNvPr>
          <p:cNvSpPr/>
          <p:nvPr/>
        </p:nvSpPr>
        <p:spPr>
          <a:xfrm>
            <a:off x="5248656" y="3648111"/>
            <a:ext cx="5449824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Si la duda continúa, abre el chat en vivo desde la aplicación.</a:t>
            </a:r>
            <a:endParaRPr lang="en-US" sz="1200" dirty="0"/>
          </a:p>
        </p:txBody>
      </p:sp>
      <p:sp>
        <p:nvSpPr>
          <p:cNvPr id="25" name="Shape 21">
            <a:extLst>
              <a:ext uri="{FF2B5EF4-FFF2-40B4-BE49-F238E27FC236}">
                <a16:creationId xmlns:a16="http://schemas.microsoft.com/office/drawing/2014/main" id="{A3F3441F-948F-0021-A1DC-273547A20D2B}"/>
              </a:ext>
            </a:extLst>
          </p:cNvPr>
          <p:cNvSpPr/>
          <p:nvPr/>
        </p:nvSpPr>
        <p:spPr>
          <a:xfrm>
            <a:off x="5029200" y="446227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26" name="Text 22">
            <a:extLst>
              <a:ext uri="{FF2B5EF4-FFF2-40B4-BE49-F238E27FC236}">
                <a16:creationId xmlns:a16="http://schemas.microsoft.com/office/drawing/2014/main" id="{7E72791C-5919-A225-42D1-A5091EA732E3}"/>
              </a:ext>
            </a:extLst>
          </p:cNvPr>
          <p:cNvSpPr/>
          <p:nvPr/>
        </p:nvSpPr>
        <p:spPr>
          <a:xfrm>
            <a:off x="5248656" y="4242471"/>
            <a:ext cx="5449824" cy="5577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Conserva tus datos de acceso de forma segura.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6643483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53128737-1830-6151-87D6-7C6FEBF15AD9}"/>
              </a:ext>
            </a:extLst>
          </p:cNvPr>
          <p:cNvSpPr/>
          <p:nvPr/>
        </p:nvSpPr>
        <p:spPr>
          <a:xfrm>
            <a:off x="640080" y="777240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E0B341"/>
                </a:solidFill>
              </a:rPr>
              <a:t>AURUMQUEST ANALYTICS</a:t>
            </a:r>
            <a:endParaRPr lang="en-US" sz="12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661479B7-0FC5-5474-A6AA-7781638E3CB3}"/>
              </a:ext>
            </a:extLst>
          </p:cNvPr>
          <p:cNvSpPr/>
          <p:nvPr/>
        </p:nvSpPr>
        <p:spPr>
          <a:xfrm>
            <a:off x="640080" y="1508760"/>
            <a:ext cx="6492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7F8FA"/>
                </a:solidFill>
              </a:rPr>
              <a:t>Ya conoces el recorrido básico.</a:t>
            </a:r>
            <a:endParaRPr lang="en-US" sz="34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E65578E1-0C3B-0628-6C69-ED66A0D3A2AC}"/>
              </a:ext>
            </a:extLst>
          </p:cNvPr>
          <p:cNvSpPr/>
          <p:nvPr/>
        </p:nvSpPr>
        <p:spPr>
          <a:xfrm>
            <a:off x="658368" y="2423160"/>
            <a:ext cx="5852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A9B0C2"/>
                </a:solidFill>
              </a:rPr>
              <a:t>Ahora el objetivo es usar cada sección con un propósito claro.</a:t>
            </a:r>
            <a:endParaRPr lang="en-US" sz="160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0DDD08F9-1B1A-1074-AFAD-8E5B859230E1}"/>
              </a:ext>
            </a:extLst>
          </p:cNvPr>
          <p:cNvSpPr/>
          <p:nvPr/>
        </p:nvSpPr>
        <p:spPr>
          <a:xfrm>
            <a:off x="685800" y="3703320"/>
            <a:ext cx="2331720" cy="960120"/>
          </a:xfrm>
          <a:prstGeom prst="roundRect">
            <a:avLst>
              <a:gd name="adj" fmla="val 7619"/>
            </a:avLst>
          </a:prstGeom>
          <a:solidFill>
            <a:srgbClr val="0E1325"/>
          </a:solidFill>
          <a:ln w="19050">
            <a:solidFill>
              <a:srgbClr val="E0B341"/>
            </a:solidFill>
            <a:prstDash val="solid"/>
          </a:ln>
        </p:spPr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6D72D053-9101-69E8-D9E5-6EB6B6366803}"/>
              </a:ext>
            </a:extLst>
          </p:cNvPr>
          <p:cNvSpPr/>
          <p:nvPr/>
        </p:nvSpPr>
        <p:spPr>
          <a:xfrm>
            <a:off x="822960" y="388620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E0B341"/>
                </a:solidFill>
              </a:rPr>
              <a:t>APS</a:t>
            </a:r>
            <a:endParaRPr lang="en-US" sz="140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32BF1AC0-DFAA-AB6E-4F41-0A5C63F53090}"/>
              </a:ext>
            </a:extLst>
          </p:cNvPr>
          <p:cNvSpPr/>
          <p:nvPr/>
        </p:nvSpPr>
        <p:spPr>
          <a:xfrm>
            <a:off x="822960" y="4224528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20" dirty="0">
                <a:solidFill>
                  <a:srgbClr val="A9B0C2"/>
                </a:solidFill>
              </a:rPr>
              <a:t>Acción diaria</a:t>
            </a:r>
            <a:endParaRPr lang="en-US" sz="1020" dirty="0"/>
          </a:p>
        </p:txBody>
      </p:sp>
      <p:sp>
        <p:nvSpPr>
          <p:cNvPr id="10" name="Shape 6">
            <a:extLst>
              <a:ext uri="{FF2B5EF4-FFF2-40B4-BE49-F238E27FC236}">
                <a16:creationId xmlns:a16="http://schemas.microsoft.com/office/drawing/2014/main" id="{43DE24D9-696E-12FA-769F-32999C28C898}"/>
              </a:ext>
            </a:extLst>
          </p:cNvPr>
          <p:cNvSpPr/>
          <p:nvPr/>
        </p:nvSpPr>
        <p:spPr>
          <a:xfrm>
            <a:off x="3383280" y="3703320"/>
            <a:ext cx="2331720" cy="960120"/>
          </a:xfrm>
          <a:prstGeom prst="roundRect">
            <a:avLst>
              <a:gd name="adj" fmla="val 7619"/>
            </a:avLst>
          </a:prstGeom>
          <a:solidFill>
            <a:srgbClr val="0E1325"/>
          </a:solidFill>
          <a:ln w="19050">
            <a:solidFill>
              <a:srgbClr val="28C98B"/>
            </a:solidFill>
            <a:prstDash val="solid"/>
          </a:ln>
        </p:spPr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010C76EF-1540-FBE7-4E1E-D3F2F3DEAC9C}"/>
              </a:ext>
            </a:extLst>
          </p:cNvPr>
          <p:cNvSpPr/>
          <p:nvPr/>
        </p:nvSpPr>
        <p:spPr>
          <a:xfrm>
            <a:off x="3520440" y="388620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8C98B"/>
                </a:solidFill>
              </a:rPr>
              <a:t>Wallet</a:t>
            </a:r>
            <a:endParaRPr lang="en-US" sz="1400" dirty="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22D39706-DB35-87AA-F997-A5FE9CE5FE78}"/>
              </a:ext>
            </a:extLst>
          </p:cNvPr>
          <p:cNvSpPr/>
          <p:nvPr/>
        </p:nvSpPr>
        <p:spPr>
          <a:xfrm>
            <a:off x="3520440" y="4224528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20" dirty="0">
                <a:solidFill>
                  <a:srgbClr val="A9B0C2"/>
                </a:solidFill>
              </a:rPr>
              <a:t>Seguimiento</a:t>
            </a:r>
            <a:endParaRPr lang="en-US" sz="1020" dirty="0"/>
          </a:p>
        </p:txBody>
      </p:sp>
      <p:sp>
        <p:nvSpPr>
          <p:cNvPr id="13" name="Shape 9">
            <a:extLst>
              <a:ext uri="{FF2B5EF4-FFF2-40B4-BE49-F238E27FC236}">
                <a16:creationId xmlns:a16="http://schemas.microsoft.com/office/drawing/2014/main" id="{571EFF0E-2A91-FA3D-B6DD-90947461F103}"/>
              </a:ext>
            </a:extLst>
          </p:cNvPr>
          <p:cNvSpPr/>
          <p:nvPr/>
        </p:nvSpPr>
        <p:spPr>
          <a:xfrm>
            <a:off x="6080760" y="3703320"/>
            <a:ext cx="2331720" cy="960120"/>
          </a:xfrm>
          <a:prstGeom prst="roundRect">
            <a:avLst>
              <a:gd name="adj" fmla="val 7619"/>
            </a:avLst>
          </a:prstGeom>
          <a:solidFill>
            <a:srgbClr val="0E1325"/>
          </a:solidFill>
          <a:ln w="19050">
            <a:solidFill>
              <a:srgbClr val="8C86FF"/>
            </a:solidFill>
            <a:prstDash val="solid"/>
          </a:ln>
        </p:spPr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F9065E72-9D98-D0EA-B4EC-41C1F556CDEA}"/>
              </a:ext>
            </a:extLst>
          </p:cNvPr>
          <p:cNvSpPr/>
          <p:nvPr/>
        </p:nvSpPr>
        <p:spPr>
          <a:xfrm>
            <a:off x="6217920" y="388620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8C86FF"/>
                </a:solidFill>
              </a:rPr>
              <a:t>Planes</a:t>
            </a:r>
            <a:endParaRPr lang="en-US" sz="1400" dirty="0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4D01B3C0-BF07-0C21-0521-F6281E54B5BD}"/>
              </a:ext>
            </a:extLst>
          </p:cNvPr>
          <p:cNvSpPr/>
          <p:nvPr/>
        </p:nvSpPr>
        <p:spPr>
          <a:xfrm>
            <a:off x="6217920" y="4224528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20" dirty="0">
                <a:solidFill>
                  <a:srgbClr val="A9B0C2"/>
                </a:solidFill>
              </a:rPr>
              <a:t>Capacidad</a:t>
            </a:r>
            <a:endParaRPr lang="en-US" sz="1020" dirty="0"/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E6509D3E-271D-B16D-8DE2-A698AAC7B974}"/>
              </a:ext>
            </a:extLst>
          </p:cNvPr>
          <p:cNvSpPr/>
          <p:nvPr/>
        </p:nvSpPr>
        <p:spPr>
          <a:xfrm>
            <a:off x="8778240" y="3703320"/>
            <a:ext cx="2331720" cy="960120"/>
          </a:xfrm>
          <a:prstGeom prst="roundRect">
            <a:avLst>
              <a:gd name="adj" fmla="val 7619"/>
            </a:avLst>
          </a:prstGeom>
          <a:solidFill>
            <a:srgbClr val="0E1325"/>
          </a:solidFill>
          <a:ln w="19050">
            <a:solidFill>
              <a:srgbClr val="5AA3FF"/>
            </a:solidFill>
            <a:prstDash val="solid"/>
          </a:ln>
        </p:spPr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961AA25A-D14A-EBBB-F4E9-C761CC08ACE7}"/>
              </a:ext>
            </a:extLst>
          </p:cNvPr>
          <p:cNvSpPr/>
          <p:nvPr/>
        </p:nvSpPr>
        <p:spPr>
          <a:xfrm>
            <a:off x="8915400" y="3886200"/>
            <a:ext cx="20574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5AA3FF"/>
                </a:solidFill>
              </a:rPr>
              <a:t>Network</a:t>
            </a:r>
            <a:endParaRPr lang="en-US" sz="1400" dirty="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1141333A-D755-2D8A-2888-0ED509C8C6BB}"/>
              </a:ext>
            </a:extLst>
          </p:cNvPr>
          <p:cNvSpPr/>
          <p:nvPr/>
        </p:nvSpPr>
        <p:spPr>
          <a:xfrm>
            <a:off x="8915400" y="4224528"/>
            <a:ext cx="2057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20" dirty="0">
                <a:solidFill>
                  <a:srgbClr val="A9B0C2"/>
                </a:solidFill>
              </a:rPr>
              <a:t>Comunidad</a:t>
            </a:r>
            <a:endParaRPr lang="en-US" sz="1020" dirty="0"/>
          </a:p>
        </p:txBody>
      </p:sp>
      <p:sp>
        <p:nvSpPr>
          <p:cNvPr id="19" name="Text 15">
            <a:extLst>
              <a:ext uri="{FF2B5EF4-FFF2-40B4-BE49-F238E27FC236}">
                <a16:creationId xmlns:a16="http://schemas.microsoft.com/office/drawing/2014/main" id="{E9EB2FA6-3785-5FC4-3258-FAAF9C1B7D71}"/>
              </a:ext>
            </a:extLst>
          </p:cNvPr>
          <p:cNvSpPr/>
          <p:nvPr/>
        </p:nvSpPr>
        <p:spPr>
          <a:xfrm>
            <a:off x="2011680" y="5349240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E0B341"/>
                </a:solidFill>
              </a:rPr>
              <a:t>Bienvenido/a a tu experiencia AurumQuest.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28764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>
            <a:extLst>
              <a:ext uri="{FF2B5EF4-FFF2-40B4-BE49-F238E27FC236}">
                <a16:creationId xmlns:a16="http://schemas.microsoft.com/office/drawing/2014/main" id="{6FA9164A-2EFE-D647-DE6A-C3226FA4CFBD}"/>
              </a:ext>
            </a:extLst>
          </p:cNvPr>
          <p:cNvSpPr/>
          <p:nvPr/>
        </p:nvSpPr>
        <p:spPr>
          <a:xfrm>
            <a:off x="475488" y="822960"/>
            <a:ext cx="73152" cy="4389120"/>
          </a:xfrm>
          <a:prstGeom prst="rect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83DB8B5-6394-802B-CF03-C904BD98F94F}"/>
              </a:ext>
            </a:extLst>
          </p:cNvPr>
          <p:cNvSpPr/>
          <p:nvPr/>
        </p:nvSpPr>
        <p:spPr>
          <a:xfrm>
            <a:off x="749808" y="914400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10" dirty="0">
                <a:solidFill>
                  <a:srgbClr val="E0B341"/>
                </a:solidFill>
              </a:rPr>
              <a:t>PARTE 1</a:t>
            </a:r>
            <a:endParaRPr lang="en-US" sz="11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5A2810CD-87EC-9457-3F6C-B94FB9679803}"/>
              </a:ext>
            </a:extLst>
          </p:cNvPr>
          <p:cNvSpPr/>
          <p:nvPr/>
        </p:nvSpPr>
        <p:spPr>
          <a:xfrm>
            <a:off x="749808" y="1389888"/>
            <a:ext cx="60350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400" b="1" dirty="0">
                <a:solidFill>
                  <a:srgbClr val="F7F8FA"/>
                </a:solidFill>
              </a:rPr>
              <a:t>Aurum Positioning System (APS)</a:t>
            </a:r>
            <a:endParaRPr lang="en-US" sz="3400" dirty="0"/>
          </a:p>
        </p:txBody>
      </p:sp>
      <p:sp>
        <p:nvSpPr>
          <p:cNvPr id="7" name="Text 4">
            <a:extLst>
              <a:ext uri="{FF2B5EF4-FFF2-40B4-BE49-F238E27FC236}">
                <a16:creationId xmlns:a16="http://schemas.microsoft.com/office/drawing/2014/main" id="{238A37A7-B5D2-B10E-04AA-FA8D8B545BA5}"/>
              </a:ext>
            </a:extLst>
          </p:cNvPr>
          <p:cNvSpPr/>
          <p:nvPr/>
        </p:nvSpPr>
        <p:spPr>
          <a:xfrm>
            <a:off x="749808" y="2697480"/>
            <a:ext cx="47548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A9B0C2"/>
                </a:solidFill>
              </a:rPr>
              <a:t>La página principal de trabajo diario: aquí el usuario revisa su estado, sus posiciones disponibles y activa cada posición del ciclo.</a:t>
            </a:r>
            <a:endParaRPr lang="en-US" sz="1600" dirty="0"/>
          </a:p>
        </p:txBody>
      </p:sp>
      <p:sp>
        <p:nvSpPr>
          <p:cNvPr id="8" name="Shape 5">
            <a:extLst>
              <a:ext uri="{FF2B5EF4-FFF2-40B4-BE49-F238E27FC236}">
                <a16:creationId xmlns:a16="http://schemas.microsoft.com/office/drawing/2014/main" id="{013DD340-5749-3D56-0C28-2F0CD12DAE53}"/>
              </a:ext>
            </a:extLst>
          </p:cNvPr>
          <p:cNvSpPr/>
          <p:nvPr/>
        </p:nvSpPr>
        <p:spPr>
          <a:xfrm rot="600000">
            <a:off x="7315200" y="914400"/>
            <a:ext cx="3657600" cy="3657600"/>
          </a:xfrm>
          <a:prstGeom prst="arc">
            <a:avLst/>
          </a:prstGeom>
          <a:solidFill>
            <a:srgbClr val="070A12">
              <a:alpha val="0"/>
            </a:srgbClr>
          </a:solidFill>
          <a:ln w="25400">
            <a:solidFill>
              <a:srgbClr val="E0B341">
                <a:alpha val="55000"/>
              </a:srgbClr>
            </a:solidFill>
            <a:prstDash val="solid"/>
          </a:ln>
        </p:spPr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46B89457-3AB4-CB7B-9D17-040C54D16070}"/>
              </a:ext>
            </a:extLst>
          </p:cNvPr>
          <p:cNvSpPr/>
          <p:nvPr/>
        </p:nvSpPr>
        <p:spPr>
          <a:xfrm rot="-1080000">
            <a:off x="7818120" y="1417320"/>
            <a:ext cx="2651760" cy="2651760"/>
          </a:xfrm>
          <a:prstGeom prst="arc">
            <a:avLst/>
          </a:prstGeom>
          <a:solidFill>
            <a:srgbClr val="070A12">
              <a:alpha val="0"/>
            </a:srgbClr>
          </a:solidFill>
          <a:ln w="12700">
            <a:solidFill>
              <a:srgbClr val="E0B341">
                <a:alpha val="42000"/>
              </a:srgbClr>
            </a:solidFill>
            <a:prstDash val="solid"/>
          </a:ln>
        </p:spPr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4CCCA27D-1FD5-2A29-1E21-A92A2D4FEE55}"/>
              </a:ext>
            </a:extLst>
          </p:cNvPr>
          <p:cNvSpPr/>
          <p:nvPr/>
        </p:nvSpPr>
        <p:spPr>
          <a:xfrm>
            <a:off x="7818120" y="1828800"/>
            <a:ext cx="27432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5400" b="1" dirty="0">
                <a:solidFill>
                  <a:srgbClr val="E0B341"/>
                </a:solidFill>
              </a:rPr>
              <a:t>01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251131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FCC718B0-8EB6-7FF1-D9BD-3FE7BDEA05C0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1 · APS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D19E27E3-D719-233F-168B-FFCC877D1EDE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APS: la pantalla principal de trabajo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4EFDBECA-B033-85C6-3070-05F3D2DB273B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Es la primera sección que debe revisar el usuario al entrar a su cuenta.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174F2696-515D-EC3C-1D71-1E12E12C31F0}"/>
              </a:ext>
            </a:extLst>
          </p:cNvPr>
          <p:cNvSpPr/>
          <p:nvPr/>
        </p:nvSpPr>
        <p:spPr>
          <a:xfrm>
            <a:off x="484632" y="1609344"/>
            <a:ext cx="6757416" cy="3447288"/>
          </a:xfrm>
          <a:prstGeom prst="roundRect">
            <a:avLst>
              <a:gd name="adj" fmla="val 2122"/>
            </a:avLst>
          </a:prstGeom>
          <a:solidFill>
            <a:srgbClr val="0E1325"/>
          </a:solidFill>
          <a:ln w="12700">
            <a:solidFill>
              <a:srgbClr val="E0B341"/>
            </a:solidFill>
            <a:prstDash val="solid"/>
          </a:ln>
        </p:spPr>
      </p:sp>
      <p:pic>
        <p:nvPicPr>
          <p:cNvPr id="8" name="Image 0" descr="/mnt/data/aurum_assets/aps_full.png">
            <a:extLst>
              <a:ext uri="{FF2B5EF4-FFF2-40B4-BE49-F238E27FC236}">
                <a16:creationId xmlns:a16="http://schemas.microsoft.com/office/drawing/2014/main" id="{14C58121-999B-316A-D19E-67C6F9B82A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627632"/>
            <a:ext cx="6720840" cy="3410712"/>
          </a:xfrm>
          <a:prstGeom prst="rect">
            <a:avLst/>
          </a:prstGeom>
        </p:spPr>
      </p:pic>
      <p:sp>
        <p:nvSpPr>
          <p:cNvPr id="9" name="Shape 4">
            <a:extLst>
              <a:ext uri="{FF2B5EF4-FFF2-40B4-BE49-F238E27FC236}">
                <a16:creationId xmlns:a16="http://schemas.microsoft.com/office/drawing/2014/main" id="{75F77497-2343-3144-61FC-379215509C9D}"/>
              </a:ext>
            </a:extLst>
          </p:cNvPr>
          <p:cNvSpPr/>
          <p:nvPr/>
        </p:nvSpPr>
        <p:spPr>
          <a:xfrm>
            <a:off x="7498080" y="1645920"/>
            <a:ext cx="4160520" cy="1051560"/>
          </a:xfrm>
          <a:prstGeom prst="roundRect">
            <a:avLst>
              <a:gd name="adj" fmla="val 521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0DD10C7B-C1C9-0198-32D7-2A8A3ABAD0FD}"/>
              </a:ext>
            </a:extLst>
          </p:cNvPr>
          <p:cNvSpPr/>
          <p:nvPr/>
        </p:nvSpPr>
        <p:spPr>
          <a:xfrm>
            <a:off x="7662672" y="1847088"/>
            <a:ext cx="36576" cy="384048"/>
          </a:xfrm>
          <a:prstGeom prst="rect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B0E26652-7CBD-E26A-5B2B-7A908031D11F}"/>
              </a:ext>
            </a:extLst>
          </p:cNvPr>
          <p:cNvSpPr/>
          <p:nvPr/>
        </p:nvSpPr>
        <p:spPr>
          <a:xfrm>
            <a:off x="7790688" y="1810512"/>
            <a:ext cx="3685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¿Qué muestra?</a:t>
            </a:r>
            <a:endParaRPr lang="en-US" sz="12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53CDEF6E-BA51-BBFD-F7E5-2BA24E7C5CD0}"/>
              </a:ext>
            </a:extLst>
          </p:cNvPr>
          <p:cNvSpPr/>
          <p:nvPr/>
        </p:nvSpPr>
        <p:spPr>
          <a:xfrm>
            <a:off x="7699248" y="2267712"/>
            <a:ext cx="3758184" cy="2834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Estado de la cuenta, balance operativo, rendimiento del plan, resultado procesado y posiciones disponibles.</a:t>
            </a:r>
            <a:endParaRPr lang="en-US" sz="102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77FA55EC-F376-D4AF-2C45-39D51D7893D2}"/>
              </a:ext>
            </a:extLst>
          </p:cNvPr>
          <p:cNvSpPr/>
          <p:nvPr/>
        </p:nvSpPr>
        <p:spPr>
          <a:xfrm>
            <a:off x="7498080" y="2880360"/>
            <a:ext cx="4160520" cy="1051560"/>
          </a:xfrm>
          <a:prstGeom prst="roundRect">
            <a:avLst>
              <a:gd name="adj" fmla="val 521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ADA3D75E-3771-4BEB-9D81-475B9CFBAC90}"/>
              </a:ext>
            </a:extLst>
          </p:cNvPr>
          <p:cNvSpPr/>
          <p:nvPr/>
        </p:nvSpPr>
        <p:spPr>
          <a:xfrm>
            <a:off x="7662672" y="3081528"/>
            <a:ext cx="36576" cy="384048"/>
          </a:xfrm>
          <a:prstGeom prst="rect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E57A6F3F-BA48-F4E4-D944-67A273538F27}"/>
              </a:ext>
            </a:extLst>
          </p:cNvPr>
          <p:cNvSpPr/>
          <p:nvPr/>
        </p:nvSpPr>
        <p:spPr>
          <a:xfrm>
            <a:off x="7790688" y="3044952"/>
            <a:ext cx="3685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¿Qué acción realiza el usuario?</a:t>
            </a:r>
            <a:endParaRPr lang="en-US" sz="1200" dirty="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C45FCD8F-C56A-6356-0646-84C5452D290F}"/>
              </a:ext>
            </a:extLst>
          </p:cNvPr>
          <p:cNvSpPr/>
          <p:nvPr/>
        </p:nvSpPr>
        <p:spPr>
          <a:xfrm>
            <a:off x="7699248" y="3502152"/>
            <a:ext cx="3758184" cy="2834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Pulsa “Activar posición” hasta completar todas las posiciones disponibles del día.</a:t>
            </a:r>
            <a:endParaRPr lang="en-US" sz="102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A000EEE7-1886-C584-6782-E312006A71F2}"/>
              </a:ext>
            </a:extLst>
          </p:cNvPr>
          <p:cNvSpPr/>
          <p:nvPr/>
        </p:nvSpPr>
        <p:spPr>
          <a:xfrm>
            <a:off x="7498080" y="4114800"/>
            <a:ext cx="4160520" cy="1051560"/>
          </a:xfrm>
          <a:prstGeom prst="roundRect">
            <a:avLst>
              <a:gd name="adj" fmla="val 521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9A043F9B-1B5D-D14F-B3AF-CA9F6F54B062}"/>
              </a:ext>
            </a:extLst>
          </p:cNvPr>
          <p:cNvSpPr/>
          <p:nvPr/>
        </p:nvSpPr>
        <p:spPr>
          <a:xfrm>
            <a:off x="7662672" y="4315968"/>
            <a:ext cx="36576" cy="384048"/>
          </a:xfrm>
          <a:prstGeom prst="rect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57033177-AE59-1BDB-5EFC-11F1E64AAB18}"/>
              </a:ext>
            </a:extLst>
          </p:cNvPr>
          <p:cNvSpPr/>
          <p:nvPr/>
        </p:nvSpPr>
        <p:spPr>
          <a:xfrm>
            <a:off x="7790688" y="4279392"/>
            <a:ext cx="368503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¿Qué debe recordar?</a:t>
            </a:r>
            <a:endParaRPr lang="en-US" sz="120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D7075A13-DD2D-328C-40D3-FF31524FC9FA}"/>
              </a:ext>
            </a:extLst>
          </p:cNvPr>
          <p:cNvSpPr/>
          <p:nvPr/>
        </p:nvSpPr>
        <p:spPr>
          <a:xfrm>
            <a:off x="7699248" y="4736592"/>
            <a:ext cx="3758184" cy="2834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La cantidad de posiciones y el rendimiento mostrado dependen del plan activo. La interfaz indica cuántas faltan por completar.</a:t>
            </a:r>
            <a:endParaRPr lang="en-US" sz="1020" dirty="0"/>
          </a:p>
        </p:txBody>
      </p:sp>
    </p:spTree>
    <p:extLst>
      <p:ext uri="{BB962C8B-B14F-4D97-AF65-F5344CB8AC3E}">
        <p14:creationId xmlns:p14="http://schemas.microsoft.com/office/powerpoint/2010/main" val="143567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16F8F296-A0F8-3842-DDB7-19807DF94E01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1 · APS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DBDCB0F4-EB45-8B9E-AFFC-8EDE8F5D39D3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Paso 1 — Verifica que tu cuenta esté lista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CC4E6F4E-2B46-8B89-C8D4-F1EB0FAF20C8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Antes de activar una posición, la parte superior confirma las condiciones básicas del día.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A2D55243-FD81-8AE9-709B-8302C7421020}"/>
              </a:ext>
            </a:extLst>
          </p:cNvPr>
          <p:cNvSpPr/>
          <p:nvPr/>
        </p:nvSpPr>
        <p:spPr>
          <a:xfrm>
            <a:off x="621792" y="1810512"/>
            <a:ext cx="6528816" cy="1271016"/>
          </a:xfrm>
          <a:prstGeom prst="roundRect">
            <a:avLst>
              <a:gd name="adj" fmla="val 5755"/>
            </a:avLst>
          </a:prstGeom>
          <a:solidFill>
            <a:srgbClr val="0E1325"/>
          </a:solidFill>
          <a:ln w="12700">
            <a:solidFill>
              <a:srgbClr val="E0B341"/>
            </a:solidFill>
            <a:prstDash val="solid"/>
          </a:ln>
        </p:spPr>
      </p:sp>
      <p:pic>
        <p:nvPicPr>
          <p:cNvPr id="8" name="Image 0" descr="/mnt/data/aurum_assets/aps_top.png">
            <a:extLst>
              <a:ext uri="{FF2B5EF4-FFF2-40B4-BE49-F238E27FC236}">
                <a16:creationId xmlns:a16="http://schemas.microsoft.com/office/drawing/2014/main" id="{DBB66036-D8C9-39AF-84F8-70D249B03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1828800"/>
            <a:ext cx="6492240" cy="1234440"/>
          </a:xfrm>
          <a:prstGeom prst="rect">
            <a:avLst/>
          </a:prstGeom>
        </p:spPr>
      </p:pic>
      <p:sp>
        <p:nvSpPr>
          <p:cNvPr id="9" name="Shape 4">
            <a:extLst>
              <a:ext uri="{FF2B5EF4-FFF2-40B4-BE49-F238E27FC236}">
                <a16:creationId xmlns:a16="http://schemas.microsoft.com/office/drawing/2014/main" id="{43A4AF33-D6FD-36BF-DF9A-50DDD24291E8}"/>
              </a:ext>
            </a:extLst>
          </p:cNvPr>
          <p:cNvSpPr/>
          <p:nvPr/>
        </p:nvSpPr>
        <p:spPr>
          <a:xfrm>
            <a:off x="7589520" y="1856232"/>
            <a:ext cx="109728" cy="109728"/>
          </a:xfrm>
          <a:prstGeom prst="ellipse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0" name="Text 5">
            <a:extLst>
              <a:ext uri="{FF2B5EF4-FFF2-40B4-BE49-F238E27FC236}">
                <a16:creationId xmlns:a16="http://schemas.microsoft.com/office/drawing/2014/main" id="{A5BCBCB6-A178-ED35-992D-E78765FB8C62}"/>
              </a:ext>
            </a:extLst>
          </p:cNvPr>
          <p:cNvSpPr/>
          <p:nvPr/>
        </p:nvSpPr>
        <p:spPr>
          <a:xfrm>
            <a:off x="7808976" y="1527048"/>
            <a:ext cx="3666744" cy="8206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F7F8FA"/>
                </a:solidFill>
              </a:rPr>
              <a:t>Estado de cuenta: debe aparecer “Activo”.</a:t>
            </a:r>
            <a:endParaRPr lang="en-US" sz="1220" dirty="0"/>
          </a:p>
        </p:txBody>
      </p:sp>
      <p:sp>
        <p:nvSpPr>
          <p:cNvPr id="11" name="Shape 6">
            <a:extLst>
              <a:ext uri="{FF2B5EF4-FFF2-40B4-BE49-F238E27FC236}">
                <a16:creationId xmlns:a16="http://schemas.microsoft.com/office/drawing/2014/main" id="{10938BE5-EDCF-6F91-1459-B98FC6F1280C}"/>
              </a:ext>
            </a:extLst>
          </p:cNvPr>
          <p:cNvSpPr/>
          <p:nvPr/>
        </p:nvSpPr>
        <p:spPr>
          <a:xfrm>
            <a:off x="7589520" y="2713482"/>
            <a:ext cx="109728" cy="109728"/>
          </a:xfrm>
          <a:prstGeom prst="ellipse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24CA0C3B-B4A4-FD11-5C35-01E030B9064D}"/>
              </a:ext>
            </a:extLst>
          </p:cNvPr>
          <p:cNvSpPr/>
          <p:nvPr/>
        </p:nvSpPr>
        <p:spPr>
          <a:xfrm>
            <a:off x="7808976" y="2384298"/>
            <a:ext cx="3666744" cy="8206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F7F8FA"/>
                </a:solidFill>
              </a:rPr>
              <a:t>Balance operativo: es la base utilizada por el plan para el ciclo mostrado.</a:t>
            </a:r>
            <a:endParaRPr lang="en-US" sz="122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83F56DAD-FF99-EDFD-964E-F753F5840293}"/>
              </a:ext>
            </a:extLst>
          </p:cNvPr>
          <p:cNvSpPr/>
          <p:nvPr/>
        </p:nvSpPr>
        <p:spPr>
          <a:xfrm>
            <a:off x="7589520" y="3570732"/>
            <a:ext cx="109728" cy="109728"/>
          </a:xfrm>
          <a:prstGeom prst="ellipse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4" name="Text 9">
            <a:extLst>
              <a:ext uri="{FF2B5EF4-FFF2-40B4-BE49-F238E27FC236}">
                <a16:creationId xmlns:a16="http://schemas.microsoft.com/office/drawing/2014/main" id="{C49E1685-D268-CC4B-995F-CDAA7D542FAE}"/>
              </a:ext>
            </a:extLst>
          </p:cNvPr>
          <p:cNvSpPr/>
          <p:nvPr/>
        </p:nvSpPr>
        <p:spPr>
          <a:xfrm>
            <a:off x="7808976" y="3270123"/>
            <a:ext cx="3666744" cy="8206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F7F8FA"/>
                </a:solidFill>
              </a:rPr>
              <a:t>Rendimiento del plan: indica el porcentaje configurado para el nivel activo.</a:t>
            </a:r>
            <a:endParaRPr lang="en-US" sz="1220" dirty="0"/>
          </a:p>
        </p:txBody>
      </p:sp>
      <p:sp>
        <p:nvSpPr>
          <p:cNvPr id="15" name="Shape 10">
            <a:extLst>
              <a:ext uri="{FF2B5EF4-FFF2-40B4-BE49-F238E27FC236}">
                <a16:creationId xmlns:a16="http://schemas.microsoft.com/office/drawing/2014/main" id="{20FBF4FF-E521-D156-9A38-ED361ED63F58}"/>
              </a:ext>
            </a:extLst>
          </p:cNvPr>
          <p:cNvSpPr/>
          <p:nvPr/>
        </p:nvSpPr>
        <p:spPr>
          <a:xfrm>
            <a:off x="7589520" y="4427982"/>
            <a:ext cx="109728" cy="109728"/>
          </a:xfrm>
          <a:prstGeom prst="ellipse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8F91DFBC-69C7-3FD6-B04E-D8CC6242F42F}"/>
              </a:ext>
            </a:extLst>
          </p:cNvPr>
          <p:cNvSpPr/>
          <p:nvPr/>
        </p:nvSpPr>
        <p:spPr>
          <a:xfrm>
            <a:off x="7808976" y="4095628"/>
            <a:ext cx="3666744" cy="82067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20" dirty="0">
                <a:solidFill>
                  <a:srgbClr val="F7F8FA"/>
                </a:solidFill>
              </a:rPr>
              <a:t>Posiciones disponibles: muestra cuántas puede activar el usuario ese día.</a:t>
            </a:r>
            <a:endParaRPr lang="en-US" sz="122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ACB0075D-0A46-14BE-6C88-A2344AE330B6}"/>
              </a:ext>
            </a:extLst>
          </p:cNvPr>
          <p:cNvSpPr/>
          <p:nvPr/>
        </p:nvSpPr>
        <p:spPr>
          <a:xfrm>
            <a:off x="640080" y="3429000"/>
            <a:ext cx="6492240" cy="1508760"/>
          </a:xfrm>
          <a:prstGeom prst="roundRect">
            <a:avLst>
              <a:gd name="adj" fmla="val 3636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8" name="Text 13">
            <a:extLst>
              <a:ext uri="{FF2B5EF4-FFF2-40B4-BE49-F238E27FC236}">
                <a16:creationId xmlns:a16="http://schemas.microsoft.com/office/drawing/2014/main" id="{C9EB2A1B-6DA9-C10B-D4A9-5585AE72A247}"/>
              </a:ext>
            </a:extLst>
          </p:cNvPr>
          <p:cNvSpPr/>
          <p:nvPr/>
        </p:nvSpPr>
        <p:spPr>
          <a:xfrm>
            <a:off x="868680" y="3657600"/>
            <a:ext cx="16459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E0B341"/>
                </a:solidFill>
              </a:rPr>
              <a:t>Ejemplo de la captura</a:t>
            </a:r>
            <a:endParaRPr lang="en-US" sz="1100" dirty="0"/>
          </a:p>
        </p:txBody>
      </p:sp>
      <p:sp>
        <p:nvSpPr>
          <p:cNvPr id="19" name="Shape 14">
            <a:extLst>
              <a:ext uri="{FF2B5EF4-FFF2-40B4-BE49-F238E27FC236}">
                <a16:creationId xmlns:a16="http://schemas.microsoft.com/office/drawing/2014/main" id="{E18715A1-3A44-4C88-E558-DF5AC950D6EC}"/>
              </a:ext>
            </a:extLst>
          </p:cNvPr>
          <p:cNvSpPr/>
          <p:nvPr/>
        </p:nvSpPr>
        <p:spPr>
          <a:xfrm>
            <a:off x="868680" y="4041648"/>
            <a:ext cx="1389888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1C5213F8-1839-9310-4DDB-128EE4EA9CAD}"/>
              </a:ext>
            </a:extLst>
          </p:cNvPr>
          <p:cNvSpPr/>
          <p:nvPr/>
        </p:nvSpPr>
        <p:spPr>
          <a:xfrm>
            <a:off x="1033272" y="4187952"/>
            <a:ext cx="10607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Balance</a:t>
            </a:r>
            <a:endParaRPr lang="en-US" sz="870" dirty="0"/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F425D4D5-400B-5BA0-FFC0-E04751263F34}"/>
              </a:ext>
            </a:extLst>
          </p:cNvPr>
          <p:cNvSpPr/>
          <p:nvPr/>
        </p:nvSpPr>
        <p:spPr>
          <a:xfrm>
            <a:off x="1033272" y="4389120"/>
            <a:ext cx="1060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7F8FA"/>
                </a:solidFill>
              </a:rPr>
              <a:t>US$400</a:t>
            </a:r>
            <a:endParaRPr lang="en-US" sz="1700" dirty="0"/>
          </a:p>
        </p:txBody>
      </p:sp>
      <p:sp>
        <p:nvSpPr>
          <p:cNvPr id="22" name="Shape 17">
            <a:extLst>
              <a:ext uri="{FF2B5EF4-FFF2-40B4-BE49-F238E27FC236}">
                <a16:creationId xmlns:a16="http://schemas.microsoft.com/office/drawing/2014/main" id="{C828907B-0DC3-17D0-AC54-C01E9EA3C3CF}"/>
              </a:ext>
            </a:extLst>
          </p:cNvPr>
          <p:cNvSpPr/>
          <p:nvPr/>
        </p:nvSpPr>
        <p:spPr>
          <a:xfrm>
            <a:off x="2423160" y="4041648"/>
            <a:ext cx="1389888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3" name="Text 18">
            <a:extLst>
              <a:ext uri="{FF2B5EF4-FFF2-40B4-BE49-F238E27FC236}">
                <a16:creationId xmlns:a16="http://schemas.microsoft.com/office/drawing/2014/main" id="{2CA06421-AFF7-7D3C-BAB6-BEA5C1340EC3}"/>
              </a:ext>
            </a:extLst>
          </p:cNvPr>
          <p:cNvSpPr/>
          <p:nvPr/>
        </p:nvSpPr>
        <p:spPr>
          <a:xfrm>
            <a:off x="2587752" y="4187952"/>
            <a:ext cx="10607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Plan</a:t>
            </a:r>
            <a:endParaRPr lang="en-US" sz="870" dirty="0"/>
          </a:p>
        </p:txBody>
      </p:sp>
      <p:sp>
        <p:nvSpPr>
          <p:cNvPr id="24" name="Text 19">
            <a:extLst>
              <a:ext uri="{FF2B5EF4-FFF2-40B4-BE49-F238E27FC236}">
                <a16:creationId xmlns:a16="http://schemas.microsoft.com/office/drawing/2014/main" id="{44E7A4EB-001D-0622-EABA-79925A681016}"/>
              </a:ext>
            </a:extLst>
          </p:cNvPr>
          <p:cNvSpPr/>
          <p:nvPr/>
        </p:nvSpPr>
        <p:spPr>
          <a:xfrm>
            <a:off x="2587752" y="4389120"/>
            <a:ext cx="1060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0B341"/>
                </a:solidFill>
              </a:rPr>
              <a:t>Start</a:t>
            </a:r>
            <a:endParaRPr lang="en-US" sz="1700" dirty="0"/>
          </a:p>
        </p:txBody>
      </p:sp>
      <p:sp>
        <p:nvSpPr>
          <p:cNvPr id="25" name="Shape 20">
            <a:extLst>
              <a:ext uri="{FF2B5EF4-FFF2-40B4-BE49-F238E27FC236}">
                <a16:creationId xmlns:a16="http://schemas.microsoft.com/office/drawing/2014/main" id="{7BF3F806-1324-FAD3-893E-65CCEBD192EE}"/>
              </a:ext>
            </a:extLst>
          </p:cNvPr>
          <p:cNvSpPr/>
          <p:nvPr/>
        </p:nvSpPr>
        <p:spPr>
          <a:xfrm>
            <a:off x="3977640" y="4041648"/>
            <a:ext cx="1389888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6" name="Text 21">
            <a:extLst>
              <a:ext uri="{FF2B5EF4-FFF2-40B4-BE49-F238E27FC236}">
                <a16:creationId xmlns:a16="http://schemas.microsoft.com/office/drawing/2014/main" id="{E42D420A-C399-6647-6179-A7C69F130102}"/>
              </a:ext>
            </a:extLst>
          </p:cNvPr>
          <p:cNvSpPr/>
          <p:nvPr/>
        </p:nvSpPr>
        <p:spPr>
          <a:xfrm>
            <a:off x="4142232" y="4187952"/>
            <a:ext cx="10607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Rendimiento</a:t>
            </a:r>
            <a:endParaRPr lang="en-US" sz="870" dirty="0"/>
          </a:p>
        </p:txBody>
      </p:sp>
      <p:sp>
        <p:nvSpPr>
          <p:cNvPr id="27" name="Text 22">
            <a:extLst>
              <a:ext uri="{FF2B5EF4-FFF2-40B4-BE49-F238E27FC236}">
                <a16:creationId xmlns:a16="http://schemas.microsoft.com/office/drawing/2014/main" id="{E54558B2-2CE6-C865-36BC-66DA58B28340}"/>
              </a:ext>
            </a:extLst>
          </p:cNvPr>
          <p:cNvSpPr/>
          <p:nvPr/>
        </p:nvSpPr>
        <p:spPr>
          <a:xfrm>
            <a:off x="4142232" y="4389120"/>
            <a:ext cx="1060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0B341"/>
                </a:solidFill>
              </a:rPr>
              <a:t>2.8%</a:t>
            </a:r>
            <a:endParaRPr lang="en-US" sz="1700" dirty="0"/>
          </a:p>
        </p:txBody>
      </p:sp>
      <p:sp>
        <p:nvSpPr>
          <p:cNvPr id="28" name="Shape 23">
            <a:extLst>
              <a:ext uri="{FF2B5EF4-FFF2-40B4-BE49-F238E27FC236}">
                <a16:creationId xmlns:a16="http://schemas.microsoft.com/office/drawing/2014/main" id="{8B3EDC37-A1E4-91B4-F259-AC0369FFD19C}"/>
              </a:ext>
            </a:extLst>
          </p:cNvPr>
          <p:cNvSpPr/>
          <p:nvPr/>
        </p:nvSpPr>
        <p:spPr>
          <a:xfrm>
            <a:off x="5532120" y="4041648"/>
            <a:ext cx="1389888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9" name="Text 24">
            <a:extLst>
              <a:ext uri="{FF2B5EF4-FFF2-40B4-BE49-F238E27FC236}">
                <a16:creationId xmlns:a16="http://schemas.microsoft.com/office/drawing/2014/main" id="{0900E5F0-34DF-0B59-E587-5570DCC5565D}"/>
              </a:ext>
            </a:extLst>
          </p:cNvPr>
          <p:cNvSpPr/>
          <p:nvPr/>
        </p:nvSpPr>
        <p:spPr>
          <a:xfrm>
            <a:off x="5696712" y="4187952"/>
            <a:ext cx="106070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Posiciones</a:t>
            </a:r>
            <a:endParaRPr lang="en-US" sz="870" dirty="0"/>
          </a:p>
        </p:txBody>
      </p:sp>
      <p:sp>
        <p:nvSpPr>
          <p:cNvPr id="30" name="Text 25">
            <a:extLst>
              <a:ext uri="{FF2B5EF4-FFF2-40B4-BE49-F238E27FC236}">
                <a16:creationId xmlns:a16="http://schemas.microsoft.com/office/drawing/2014/main" id="{03F8EA71-DD3A-3882-0845-672A53762121}"/>
              </a:ext>
            </a:extLst>
          </p:cNvPr>
          <p:cNvSpPr/>
          <p:nvPr/>
        </p:nvSpPr>
        <p:spPr>
          <a:xfrm>
            <a:off x="5696712" y="4389120"/>
            <a:ext cx="106070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7F8FA"/>
                </a:solidFill>
              </a:rPr>
              <a:t>3 de 3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023095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D067E8DA-1107-9CBD-A6C5-F5F6A93FEE37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1 · APS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A3FE7984-8D33-E5C6-B61E-630D2965971B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Paso 2 — Activa una posición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4664B02A-82C2-D6E8-2BB0-D9E88A994DC5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APS revisa las condiciones configuradas y registra una nueva posición en la cuenta.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6CF7E755-1F7E-DEE5-3BC5-79D7E641BCDE}"/>
              </a:ext>
            </a:extLst>
          </p:cNvPr>
          <p:cNvSpPr/>
          <p:nvPr/>
        </p:nvSpPr>
        <p:spPr>
          <a:xfrm>
            <a:off x="576072" y="2027323"/>
            <a:ext cx="6437376" cy="2255117"/>
          </a:xfrm>
          <a:prstGeom prst="roundRect">
            <a:avLst>
              <a:gd name="adj" fmla="val 1843"/>
            </a:avLst>
          </a:prstGeom>
          <a:solidFill>
            <a:srgbClr val="0E1325"/>
          </a:solidFill>
          <a:ln w="12700">
            <a:solidFill>
              <a:srgbClr val="E0B341"/>
            </a:solidFill>
            <a:prstDash val="solid"/>
          </a:ln>
        </p:spPr>
      </p:sp>
      <p:pic>
        <p:nvPicPr>
          <p:cNvPr id="8" name="Image 0" descr="/mnt/data/aurum_assets/aps_center.png">
            <a:extLst>
              <a:ext uri="{FF2B5EF4-FFF2-40B4-BE49-F238E27FC236}">
                <a16:creationId xmlns:a16="http://schemas.microsoft.com/office/drawing/2014/main" id="{9C3ADC85-896B-5A0C-69FA-EC01A90DE8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2060448"/>
            <a:ext cx="6400800" cy="2139696"/>
          </a:xfrm>
          <a:prstGeom prst="rect">
            <a:avLst/>
          </a:prstGeom>
        </p:spPr>
      </p:pic>
      <p:sp>
        <p:nvSpPr>
          <p:cNvPr id="9" name="Text 4">
            <a:extLst>
              <a:ext uri="{FF2B5EF4-FFF2-40B4-BE49-F238E27FC236}">
                <a16:creationId xmlns:a16="http://schemas.microsoft.com/office/drawing/2014/main" id="{89B907D2-39BA-341C-A196-6D3149E3A194}"/>
              </a:ext>
            </a:extLst>
          </p:cNvPr>
          <p:cNvSpPr/>
          <p:nvPr/>
        </p:nvSpPr>
        <p:spPr>
          <a:xfrm>
            <a:off x="7315200" y="1691640"/>
            <a:ext cx="2194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7F8FA"/>
                </a:solidFill>
              </a:rPr>
              <a:t>Antes de activar</a:t>
            </a:r>
            <a:endParaRPr lang="en-US" sz="1500" dirty="0"/>
          </a:p>
        </p:txBody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8206BADE-1A91-BD1B-BAFA-7D6F796117A5}"/>
              </a:ext>
            </a:extLst>
          </p:cNvPr>
          <p:cNvSpPr/>
          <p:nvPr/>
        </p:nvSpPr>
        <p:spPr>
          <a:xfrm>
            <a:off x="7315200" y="222199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7174156A-8CB9-C794-1D96-B8C4A2E6D743}"/>
              </a:ext>
            </a:extLst>
          </p:cNvPr>
          <p:cNvSpPr/>
          <p:nvPr/>
        </p:nvSpPr>
        <p:spPr>
          <a:xfrm>
            <a:off x="7534656" y="2071206"/>
            <a:ext cx="375818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90" dirty="0">
                <a:solidFill>
                  <a:srgbClr val="F7F8FA"/>
                </a:solidFill>
              </a:rPr>
              <a:t>Usuario autenticado</a:t>
            </a:r>
            <a:endParaRPr lang="en-US" sz="1090" dirty="0"/>
          </a:p>
        </p:txBody>
      </p:sp>
      <p:sp>
        <p:nvSpPr>
          <p:cNvPr id="12" name="Shape 7">
            <a:extLst>
              <a:ext uri="{FF2B5EF4-FFF2-40B4-BE49-F238E27FC236}">
                <a16:creationId xmlns:a16="http://schemas.microsoft.com/office/drawing/2014/main" id="{E88052B8-D21A-E9AE-70FB-564E582CC0B6}"/>
              </a:ext>
            </a:extLst>
          </p:cNvPr>
          <p:cNvSpPr/>
          <p:nvPr/>
        </p:nvSpPr>
        <p:spPr>
          <a:xfrm>
            <a:off x="7315200" y="264871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3" name="Text 8">
            <a:extLst>
              <a:ext uri="{FF2B5EF4-FFF2-40B4-BE49-F238E27FC236}">
                <a16:creationId xmlns:a16="http://schemas.microsoft.com/office/drawing/2014/main" id="{9C045C55-6FDB-2EA4-DACF-0C79D016369F}"/>
              </a:ext>
            </a:extLst>
          </p:cNvPr>
          <p:cNvSpPr/>
          <p:nvPr/>
        </p:nvSpPr>
        <p:spPr>
          <a:xfrm>
            <a:off x="7534656" y="2515178"/>
            <a:ext cx="375818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90" dirty="0">
                <a:solidFill>
                  <a:srgbClr val="F7F8FA"/>
                </a:solidFill>
              </a:rPr>
              <a:t>Cuenta activa</a:t>
            </a:r>
            <a:endParaRPr lang="en-US" sz="1090" dirty="0"/>
          </a:p>
        </p:txBody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3CEF64F9-5E74-652D-3943-8EE0C08AB986}"/>
              </a:ext>
            </a:extLst>
          </p:cNvPr>
          <p:cNvSpPr/>
          <p:nvPr/>
        </p:nvSpPr>
        <p:spPr>
          <a:xfrm>
            <a:off x="7315200" y="307543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9CD89AFA-D74E-DE45-92CC-5E9A24019282}"/>
              </a:ext>
            </a:extLst>
          </p:cNvPr>
          <p:cNvSpPr/>
          <p:nvPr/>
        </p:nvSpPr>
        <p:spPr>
          <a:xfrm>
            <a:off x="7534656" y="2950524"/>
            <a:ext cx="375818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90" dirty="0">
                <a:solidFill>
                  <a:srgbClr val="F7F8FA"/>
                </a:solidFill>
              </a:rPr>
              <a:t>Plan vigente</a:t>
            </a:r>
            <a:endParaRPr lang="en-US" sz="1090" dirty="0"/>
          </a:p>
        </p:txBody>
      </p:sp>
      <p:sp>
        <p:nvSpPr>
          <p:cNvPr id="16" name="Shape 11">
            <a:extLst>
              <a:ext uri="{FF2B5EF4-FFF2-40B4-BE49-F238E27FC236}">
                <a16:creationId xmlns:a16="http://schemas.microsoft.com/office/drawing/2014/main" id="{43DB17BB-F8B7-C2EE-FFE7-A0B84C22BCFC}"/>
              </a:ext>
            </a:extLst>
          </p:cNvPr>
          <p:cNvSpPr/>
          <p:nvPr/>
        </p:nvSpPr>
        <p:spPr>
          <a:xfrm>
            <a:off x="7315200" y="350215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CAFDFC81-5EB4-3468-EEF9-AFE6C4DFAD88}"/>
              </a:ext>
            </a:extLst>
          </p:cNvPr>
          <p:cNvSpPr/>
          <p:nvPr/>
        </p:nvSpPr>
        <p:spPr>
          <a:xfrm>
            <a:off x="7534656" y="3377244"/>
            <a:ext cx="375818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90" dirty="0">
                <a:solidFill>
                  <a:srgbClr val="F7F8FA"/>
                </a:solidFill>
              </a:rPr>
              <a:t>Balance operativo mayor que cero</a:t>
            </a:r>
            <a:endParaRPr lang="en-US" sz="1090" dirty="0"/>
          </a:p>
        </p:txBody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BC2E55B5-D1F9-85AD-C022-E6531BA9DB5E}"/>
              </a:ext>
            </a:extLst>
          </p:cNvPr>
          <p:cNvSpPr/>
          <p:nvPr/>
        </p:nvSpPr>
        <p:spPr>
          <a:xfrm>
            <a:off x="7315200" y="392887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6668ADC5-AC13-7450-1025-3A3AF9347D92}"/>
              </a:ext>
            </a:extLst>
          </p:cNvPr>
          <p:cNvSpPr/>
          <p:nvPr/>
        </p:nvSpPr>
        <p:spPr>
          <a:xfrm>
            <a:off x="7534656" y="3795338"/>
            <a:ext cx="375818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90" dirty="0">
                <a:solidFill>
                  <a:srgbClr val="F7F8FA"/>
                </a:solidFill>
              </a:rPr>
              <a:t>Posiciones disponibles hoy</a:t>
            </a:r>
            <a:endParaRPr lang="en-US" sz="1090" dirty="0"/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B0FB07AE-1F56-4A77-BC1A-E4B81B30DB5A}"/>
              </a:ext>
            </a:extLst>
          </p:cNvPr>
          <p:cNvSpPr/>
          <p:nvPr/>
        </p:nvSpPr>
        <p:spPr>
          <a:xfrm>
            <a:off x="7315200" y="4355592"/>
            <a:ext cx="109728" cy="109728"/>
          </a:xfrm>
          <a:prstGeom prst="ellipse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1E290EF7-9552-373D-C744-A267F5EF7FC9}"/>
              </a:ext>
            </a:extLst>
          </p:cNvPr>
          <p:cNvSpPr/>
          <p:nvPr/>
        </p:nvSpPr>
        <p:spPr>
          <a:xfrm>
            <a:off x="7534656" y="4230684"/>
            <a:ext cx="3758184" cy="3901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090" dirty="0">
                <a:solidFill>
                  <a:srgbClr val="F7F8FA"/>
                </a:solidFill>
              </a:rPr>
              <a:t>Sin restricciones administrativas</a:t>
            </a:r>
            <a:endParaRPr lang="en-US" sz="1090" dirty="0"/>
          </a:p>
        </p:txBody>
      </p:sp>
      <p:sp>
        <p:nvSpPr>
          <p:cNvPr id="22" name="Shape 17">
            <a:extLst>
              <a:ext uri="{FF2B5EF4-FFF2-40B4-BE49-F238E27FC236}">
                <a16:creationId xmlns:a16="http://schemas.microsoft.com/office/drawing/2014/main" id="{4AB1695E-0FD3-4CEC-AD85-12C95B35502C}"/>
              </a:ext>
            </a:extLst>
          </p:cNvPr>
          <p:cNvSpPr/>
          <p:nvPr/>
        </p:nvSpPr>
        <p:spPr>
          <a:xfrm>
            <a:off x="7315200" y="4691908"/>
            <a:ext cx="3977640" cy="1048970"/>
          </a:xfrm>
          <a:prstGeom prst="roundRect">
            <a:avLst>
              <a:gd name="adj" fmla="val 8000"/>
            </a:avLst>
          </a:prstGeom>
          <a:solidFill>
            <a:srgbClr val="E0B341">
              <a:alpha val="12000"/>
            </a:srgbClr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23" name="Text 18">
            <a:extLst>
              <a:ext uri="{FF2B5EF4-FFF2-40B4-BE49-F238E27FC236}">
                <a16:creationId xmlns:a16="http://schemas.microsoft.com/office/drawing/2014/main" id="{45AA7847-D227-BAC2-C284-B8DF1160F98C}"/>
              </a:ext>
            </a:extLst>
          </p:cNvPr>
          <p:cNvSpPr/>
          <p:nvPr/>
        </p:nvSpPr>
        <p:spPr>
          <a:xfrm>
            <a:off x="7543800" y="5093208"/>
            <a:ext cx="35204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b="1" dirty="0">
                <a:solidFill>
                  <a:srgbClr val="E0B341"/>
                </a:solidFill>
              </a:rPr>
              <a:t>Acción del usuario: pulsar el botón central “ACTIVAR POSICIÓN”. Luego </a:t>
            </a:r>
            <a:r>
              <a:rPr lang="en-US" sz="1150" b="1" dirty="0" err="1">
                <a:solidFill>
                  <a:srgbClr val="E0B341"/>
                </a:solidFill>
              </a:rPr>
              <a:t>dejar</a:t>
            </a:r>
            <a:r>
              <a:rPr lang="en-US" sz="1150" b="1" dirty="0">
                <a:solidFill>
                  <a:srgbClr val="E0B341"/>
                </a:solidFill>
              </a:rPr>
              <a:t> que </a:t>
            </a:r>
            <a:r>
              <a:rPr lang="en-US" sz="1150" b="1" dirty="0" err="1">
                <a:solidFill>
                  <a:srgbClr val="E0B341"/>
                </a:solidFill>
              </a:rPr>
              <a:t>el</a:t>
            </a:r>
            <a:r>
              <a:rPr lang="en-US" sz="1150" b="1" dirty="0">
                <a:solidFill>
                  <a:srgbClr val="E0B341"/>
                </a:solidFill>
              </a:rPr>
              <a:t> Sistema complete </a:t>
            </a:r>
            <a:r>
              <a:rPr lang="en-US" sz="1150" b="1" dirty="0" err="1">
                <a:solidFill>
                  <a:srgbClr val="E0B341"/>
                </a:solidFill>
              </a:rPr>
              <a:t>el</a:t>
            </a:r>
            <a:r>
              <a:rPr lang="en-US" sz="1150" b="1" dirty="0">
                <a:solidFill>
                  <a:srgbClr val="E0B341"/>
                </a:solidFill>
              </a:rPr>
              <a:t> </a:t>
            </a:r>
            <a:r>
              <a:rPr lang="en-US" sz="1150" b="1" dirty="0" err="1">
                <a:solidFill>
                  <a:srgbClr val="E0B341"/>
                </a:solidFill>
              </a:rPr>
              <a:t>proceso</a:t>
            </a:r>
            <a:r>
              <a:rPr lang="en-US" sz="1150" b="1" dirty="0">
                <a:solidFill>
                  <a:srgbClr val="E0B341"/>
                </a:solidFill>
              </a:rPr>
              <a:t> de </a:t>
            </a:r>
            <a:r>
              <a:rPr lang="en-US" sz="1150" b="1" dirty="0" err="1">
                <a:solidFill>
                  <a:srgbClr val="E0B341"/>
                </a:solidFill>
              </a:rPr>
              <a:t>apertura</a:t>
            </a:r>
            <a:r>
              <a:rPr lang="en-US" sz="1150" b="1" dirty="0">
                <a:solidFill>
                  <a:srgbClr val="E0B341"/>
                </a:solidFill>
              </a:rPr>
              <a:t> y </a:t>
            </a:r>
            <a:r>
              <a:rPr lang="en-US" sz="1150" b="1" dirty="0" err="1">
                <a:solidFill>
                  <a:srgbClr val="E0B341"/>
                </a:solidFill>
              </a:rPr>
              <a:t>cierre</a:t>
            </a:r>
            <a:r>
              <a:rPr lang="en-US" sz="1150" b="1" dirty="0">
                <a:solidFill>
                  <a:srgbClr val="E0B341"/>
                </a:solidFill>
              </a:rPr>
              <a:t> de </a:t>
            </a:r>
            <a:r>
              <a:rPr lang="en-US" sz="1150" b="1" dirty="0" err="1">
                <a:solidFill>
                  <a:srgbClr val="E0B341"/>
                </a:solidFill>
              </a:rPr>
              <a:t>posicion</a:t>
            </a:r>
            <a:r>
              <a:rPr lang="en-US" sz="1150" b="1" dirty="0">
                <a:solidFill>
                  <a:srgbClr val="E0B341"/>
                </a:solidFill>
              </a:rPr>
              <a:t>. Ya </a:t>
            </a:r>
            <a:r>
              <a:rPr lang="en-US" sz="1150" b="1" dirty="0" err="1">
                <a:solidFill>
                  <a:srgbClr val="E0B341"/>
                </a:solidFill>
              </a:rPr>
              <a:t>completado</a:t>
            </a:r>
            <a:r>
              <a:rPr lang="en-US" sz="1150" b="1" dirty="0">
                <a:solidFill>
                  <a:srgbClr val="E0B341"/>
                </a:solidFill>
              </a:rPr>
              <a:t> </a:t>
            </a:r>
            <a:r>
              <a:rPr lang="en-US" sz="1150" b="1" dirty="0" err="1">
                <a:solidFill>
                  <a:srgbClr val="E0B341"/>
                </a:solidFill>
              </a:rPr>
              <a:t>el</a:t>
            </a:r>
            <a:r>
              <a:rPr lang="en-US" sz="1150" b="1" dirty="0">
                <a:solidFill>
                  <a:srgbClr val="E0B341"/>
                </a:solidFill>
              </a:rPr>
              <a:t> </a:t>
            </a:r>
            <a:r>
              <a:rPr lang="en-US" sz="1150" b="1" dirty="0" err="1">
                <a:solidFill>
                  <a:srgbClr val="E0B341"/>
                </a:solidFill>
              </a:rPr>
              <a:t>proceso</a:t>
            </a:r>
            <a:r>
              <a:rPr lang="en-US" sz="1150" b="1" dirty="0">
                <a:solidFill>
                  <a:srgbClr val="E0B341"/>
                </a:solidFill>
              </a:rPr>
              <a:t>, </a:t>
            </a:r>
            <a:r>
              <a:rPr lang="en-US" sz="1150" b="1" dirty="0" err="1">
                <a:solidFill>
                  <a:srgbClr val="E0B341"/>
                </a:solidFill>
              </a:rPr>
              <a:t>repetir</a:t>
            </a:r>
            <a:r>
              <a:rPr lang="en-US" sz="1150" b="1" dirty="0">
                <a:solidFill>
                  <a:srgbClr val="E0B341"/>
                </a:solidFill>
              </a:rPr>
              <a:t> hasta completer </a:t>
            </a:r>
            <a:r>
              <a:rPr lang="en-US" sz="1150" b="1" dirty="0" err="1">
                <a:solidFill>
                  <a:srgbClr val="E0B341"/>
                </a:solidFill>
              </a:rPr>
              <a:t>el</a:t>
            </a:r>
            <a:r>
              <a:rPr lang="en-US" sz="1150" b="1" dirty="0">
                <a:solidFill>
                  <a:srgbClr val="E0B341"/>
                </a:solidFill>
              </a:rPr>
              <a:t> </a:t>
            </a:r>
            <a:r>
              <a:rPr lang="en-US" sz="1150" b="1" dirty="0" err="1">
                <a:solidFill>
                  <a:srgbClr val="E0B341"/>
                </a:solidFill>
              </a:rPr>
              <a:t>ciclo</a:t>
            </a:r>
            <a:r>
              <a:rPr lang="en-US" sz="1150" b="1" dirty="0">
                <a:solidFill>
                  <a:srgbClr val="E0B341"/>
                </a:solidFill>
              </a:rPr>
              <a:t> </a:t>
            </a:r>
            <a:r>
              <a:rPr lang="en-US" sz="1150" b="1" dirty="0" err="1">
                <a:solidFill>
                  <a:srgbClr val="E0B341"/>
                </a:solidFill>
              </a:rPr>
              <a:t>diario</a:t>
            </a:r>
            <a:r>
              <a:rPr lang="en-US" sz="1150" b="1" dirty="0">
                <a:solidFill>
                  <a:srgbClr val="E0B341"/>
                </a:solidFill>
              </a:rPr>
              <a:t>.</a:t>
            </a:r>
            <a:endParaRPr lang="en-US" sz="1150" dirty="0"/>
          </a:p>
        </p:txBody>
      </p:sp>
    </p:spTree>
    <p:extLst>
      <p:ext uri="{BB962C8B-B14F-4D97-AF65-F5344CB8AC3E}">
        <p14:creationId xmlns:p14="http://schemas.microsoft.com/office/powerpoint/2010/main" val="3411322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48BAF772-AA3C-C798-E98E-81823611C3A5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1 · APS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F2E67B1A-E3AA-BBEB-F840-B7C2886150C0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Paso 3 — Completa el ciclo del día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FD96A8B4-0BD5-4B58-0225-65AD7A68AE86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Cada activación ocupa una posición. El ciclo se completa cuando ya no quedan posiciones disponibles.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EA2A118A-B4D1-42B0-23CE-70DDB7D078BB}"/>
              </a:ext>
            </a:extLst>
          </p:cNvPr>
          <p:cNvSpPr/>
          <p:nvPr/>
        </p:nvSpPr>
        <p:spPr>
          <a:xfrm>
            <a:off x="576072" y="1906351"/>
            <a:ext cx="7580376" cy="1856577"/>
          </a:xfrm>
          <a:prstGeom prst="roundRect">
            <a:avLst>
              <a:gd name="adj" fmla="val 2768"/>
            </a:avLst>
          </a:prstGeom>
          <a:solidFill>
            <a:srgbClr val="0E1325"/>
          </a:solidFill>
          <a:ln w="12700">
            <a:solidFill>
              <a:srgbClr val="E0B341"/>
            </a:solidFill>
            <a:prstDash val="solid"/>
          </a:ln>
        </p:spPr>
      </p:sp>
      <p:pic>
        <p:nvPicPr>
          <p:cNvPr id="8" name="Image 0" descr="/mnt/data/aurum_assets/aps_cycle.png">
            <a:extLst>
              <a:ext uri="{FF2B5EF4-FFF2-40B4-BE49-F238E27FC236}">
                <a16:creationId xmlns:a16="http://schemas.microsoft.com/office/drawing/2014/main" id="{D7AEA0C4-4C6E-B0D0-49C6-7E405E188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" y="1961388"/>
            <a:ext cx="7543800" cy="1746504"/>
          </a:xfrm>
          <a:prstGeom prst="rect">
            <a:avLst/>
          </a:prstGeom>
        </p:spPr>
      </p:pic>
      <p:sp>
        <p:nvSpPr>
          <p:cNvPr id="9" name="Shape 4">
            <a:extLst>
              <a:ext uri="{FF2B5EF4-FFF2-40B4-BE49-F238E27FC236}">
                <a16:creationId xmlns:a16="http://schemas.microsoft.com/office/drawing/2014/main" id="{DFEA1511-25EB-4B11-A771-2DC19E61758D}"/>
              </a:ext>
            </a:extLst>
          </p:cNvPr>
          <p:cNvSpPr/>
          <p:nvPr/>
        </p:nvSpPr>
        <p:spPr>
          <a:xfrm>
            <a:off x="8458200" y="1783080"/>
            <a:ext cx="3108960" cy="1051560"/>
          </a:xfrm>
          <a:prstGeom prst="roundRect">
            <a:avLst>
              <a:gd name="adj" fmla="val 521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0" name="Shape 5">
            <a:extLst>
              <a:ext uri="{FF2B5EF4-FFF2-40B4-BE49-F238E27FC236}">
                <a16:creationId xmlns:a16="http://schemas.microsoft.com/office/drawing/2014/main" id="{8B585E5A-5EF9-B6B0-9552-D7F2081A3984}"/>
              </a:ext>
            </a:extLst>
          </p:cNvPr>
          <p:cNvSpPr/>
          <p:nvPr/>
        </p:nvSpPr>
        <p:spPr>
          <a:xfrm>
            <a:off x="8622792" y="1984248"/>
            <a:ext cx="36576" cy="384048"/>
          </a:xfrm>
          <a:prstGeom prst="rect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11" name="Text 6">
            <a:extLst>
              <a:ext uri="{FF2B5EF4-FFF2-40B4-BE49-F238E27FC236}">
                <a16:creationId xmlns:a16="http://schemas.microsoft.com/office/drawing/2014/main" id="{51C8E124-88AD-DF7C-C8BC-923EF9A161F1}"/>
              </a:ext>
            </a:extLst>
          </p:cNvPr>
          <p:cNvSpPr/>
          <p:nvPr/>
        </p:nvSpPr>
        <p:spPr>
          <a:xfrm>
            <a:off x="8750808" y="1947672"/>
            <a:ext cx="26334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Progreso del ciclo</a:t>
            </a:r>
            <a:endParaRPr lang="en-US" sz="1200" dirty="0"/>
          </a:p>
        </p:txBody>
      </p:sp>
      <p:sp>
        <p:nvSpPr>
          <p:cNvPr id="12" name="Text 7">
            <a:extLst>
              <a:ext uri="{FF2B5EF4-FFF2-40B4-BE49-F238E27FC236}">
                <a16:creationId xmlns:a16="http://schemas.microsoft.com/office/drawing/2014/main" id="{7CC2A457-A50A-9DBD-EC2D-9A02EC229153}"/>
              </a:ext>
            </a:extLst>
          </p:cNvPr>
          <p:cNvSpPr/>
          <p:nvPr/>
        </p:nvSpPr>
        <p:spPr>
          <a:xfrm>
            <a:off x="8659368" y="2404872"/>
            <a:ext cx="2706624" cy="2834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La línea de progreso muestra Pos. 1, Pos. 2, Pos. 3… según el plan.</a:t>
            </a:r>
            <a:endParaRPr lang="en-US" sz="1020" dirty="0"/>
          </a:p>
        </p:txBody>
      </p:sp>
      <p:sp>
        <p:nvSpPr>
          <p:cNvPr id="13" name="Shape 8">
            <a:extLst>
              <a:ext uri="{FF2B5EF4-FFF2-40B4-BE49-F238E27FC236}">
                <a16:creationId xmlns:a16="http://schemas.microsoft.com/office/drawing/2014/main" id="{65AE1A12-D2DA-F752-0153-2787FA7AA914}"/>
              </a:ext>
            </a:extLst>
          </p:cNvPr>
          <p:cNvSpPr/>
          <p:nvPr/>
        </p:nvSpPr>
        <p:spPr>
          <a:xfrm>
            <a:off x="8458200" y="3017520"/>
            <a:ext cx="3108960" cy="1051560"/>
          </a:xfrm>
          <a:prstGeom prst="roundRect">
            <a:avLst>
              <a:gd name="adj" fmla="val 521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4" name="Shape 9">
            <a:extLst>
              <a:ext uri="{FF2B5EF4-FFF2-40B4-BE49-F238E27FC236}">
                <a16:creationId xmlns:a16="http://schemas.microsoft.com/office/drawing/2014/main" id="{B85D26DA-BBEB-221E-0B31-F3A684E9883D}"/>
              </a:ext>
            </a:extLst>
          </p:cNvPr>
          <p:cNvSpPr/>
          <p:nvPr/>
        </p:nvSpPr>
        <p:spPr>
          <a:xfrm>
            <a:off x="8622792" y="3218688"/>
            <a:ext cx="36576" cy="384048"/>
          </a:xfrm>
          <a:prstGeom prst="rect">
            <a:avLst/>
          </a:prstGeom>
          <a:solidFill>
            <a:srgbClr val="F0A43B"/>
          </a:solidFill>
          <a:ln w="12700">
            <a:solidFill>
              <a:srgbClr val="F0A43B"/>
            </a:solidFill>
            <a:prstDash val="solid"/>
          </a:ln>
        </p:spPr>
      </p:sp>
      <p:sp>
        <p:nvSpPr>
          <p:cNvPr id="15" name="Text 10">
            <a:extLst>
              <a:ext uri="{FF2B5EF4-FFF2-40B4-BE49-F238E27FC236}">
                <a16:creationId xmlns:a16="http://schemas.microsoft.com/office/drawing/2014/main" id="{0E31A6D8-C4BA-6BBA-2228-08EA1AFBFC0F}"/>
              </a:ext>
            </a:extLst>
          </p:cNvPr>
          <p:cNvSpPr/>
          <p:nvPr/>
        </p:nvSpPr>
        <p:spPr>
          <a:xfrm>
            <a:off x="8750808" y="3182112"/>
            <a:ext cx="26334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Resultado proyectado</a:t>
            </a:r>
            <a:endParaRPr lang="en-US" sz="1200" dirty="0"/>
          </a:p>
        </p:txBody>
      </p:sp>
      <p:sp>
        <p:nvSpPr>
          <p:cNvPr id="16" name="Text 11">
            <a:extLst>
              <a:ext uri="{FF2B5EF4-FFF2-40B4-BE49-F238E27FC236}">
                <a16:creationId xmlns:a16="http://schemas.microsoft.com/office/drawing/2014/main" id="{2ED5FD6D-D940-29B9-76CB-626C9361DE2D}"/>
              </a:ext>
            </a:extLst>
          </p:cNvPr>
          <p:cNvSpPr/>
          <p:nvPr/>
        </p:nvSpPr>
        <p:spPr>
          <a:xfrm>
            <a:off x="8659368" y="3639312"/>
            <a:ext cx="2706624" cy="2834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La tarjeta de resumen anticipa el resultado esperado del ciclo antes de que sea procesado.</a:t>
            </a:r>
            <a:endParaRPr lang="en-US" sz="1020" dirty="0"/>
          </a:p>
        </p:txBody>
      </p:sp>
      <p:sp>
        <p:nvSpPr>
          <p:cNvPr id="17" name="Shape 12">
            <a:extLst>
              <a:ext uri="{FF2B5EF4-FFF2-40B4-BE49-F238E27FC236}">
                <a16:creationId xmlns:a16="http://schemas.microsoft.com/office/drawing/2014/main" id="{6613370A-77E4-3DAA-9DF2-D56B3C1C8CB2}"/>
              </a:ext>
            </a:extLst>
          </p:cNvPr>
          <p:cNvSpPr/>
          <p:nvPr/>
        </p:nvSpPr>
        <p:spPr>
          <a:xfrm>
            <a:off x="8458200" y="4251960"/>
            <a:ext cx="3108960" cy="1051560"/>
          </a:xfrm>
          <a:prstGeom prst="roundRect">
            <a:avLst>
              <a:gd name="adj" fmla="val 521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8" name="Shape 13">
            <a:extLst>
              <a:ext uri="{FF2B5EF4-FFF2-40B4-BE49-F238E27FC236}">
                <a16:creationId xmlns:a16="http://schemas.microsoft.com/office/drawing/2014/main" id="{0FB1C104-61CC-1224-4CB5-C3B4445D3CB9}"/>
              </a:ext>
            </a:extLst>
          </p:cNvPr>
          <p:cNvSpPr/>
          <p:nvPr/>
        </p:nvSpPr>
        <p:spPr>
          <a:xfrm>
            <a:off x="8622792" y="4453128"/>
            <a:ext cx="36576" cy="384048"/>
          </a:xfrm>
          <a:prstGeom prst="rect">
            <a:avLst/>
          </a:prstGeom>
          <a:solidFill>
            <a:srgbClr val="28C98B"/>
          </a:solidFill>
          <a:ln w="12700">
            <a:solidFill>
              <a:srgbClr val="28C98B"/>
            </a:solidFill>
            <a:prstDash val="solid"/>
          </a:ln>
        </p:spPr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FDCD81EC-7588-D631-6C06-47FD06916261}"/>
              </a:ext>
            </a:extLst>
          </p:cNvPr>
          <p:cNvSpPr/>
          <p:nvPr/>
        </p:nvSpPr>
        <p:spPr>
          <a:xfrm>
            <a:off x="8750808" y="4416552"/>
            <a:ext cx="26334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7F8FA"/>
                </a:solidFill>
              </a:rPr>
              <a:t>Historial</a:t>
            </a:r>
            <a:endParaRPr lang="en-US" sz="1200" dirty="0"/>
          </a:p>
        </p:txBody>
      </p:sp>
      <p:sp>
        <p:nvSpPr>
          <p:cNvPr id="20" name="Text 15">
            <a:extLst>
              <a:ext uri="{FF2B5EF4-FFF2-40B4-BE49-F238E27FC236}">
                <a16:creationId xmlns:a16="http://schemas.microsoft.com/office/drawing/2014/main" id="{C2A47C63-7EEB-D234-6810-E6433D6A085D}"/>
              </a:ext>
            </a:extLst>
          </p:cNvPr>
          <p:cNvSpPr/>
          <p:nvPr/>
        </p:nvSpPr>
        <p:spPr>
          <a:xfrm>
            <a:off x="8659368" y="4873752"/>
            <a:ext cx="2706624" cy="28346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020" dirty="0">
                <a:solidFill>
                  <a:srgbClr val="A9B0C2"/>
                </a:solidFill>
              </a:rPr>
              <a:t>Una vez completadas, las posiciones quedan registradas en el historial del ciclo.</a:t>
            </a:r>
            <a:endParaRPr lang="en-US" sz="1020" dirty="0"/>
          </a:p>
        </p:txBody>
      </p:sp>
      <p:sp>
        <p:nvSpPr>
          <p:cNvPr id="21" name="Text 16">
            <a:extLst>
              <a:ext uri="{FF2B5EF4-FFF2-40B4-BE49-F238E27FC236}">
                <a16:creationId xmlns:a16="http://schemas.microsoft.com/office/drawing/2014/main" id="{47A4C28A-1B9A-D0BA-F261-A5EB5463B2AB}"/>
              </a:ext>
            </a:extLst>
          </p:cNvPr>
          <p:cNvSpPr/>
          <p:nvPr/>
        </p:nvSpPr>
        <p:spPr>
          <a:xfrm>
            <a:off x="731520" y="4800600"/>
            <a:ext cx="71323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7F8FA"/>
                </a:solidFill>
              </a:rPr>
              <a:t>Importante: completar el ciclo significa activar todas las posiciones disponibles del día.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062971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9F73C843-FFF1-2268-FC21-D6718B6642E6}"/>
              </a:ext>
            </a:extLst>
          </p:cNvPr>
          <p:cNvSpPr/>
          <p:nvPr/>
        </p:nvSpPr>
        <p:spPr>
          <a:xfrm>
            <a:off x="457200" y="320040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b="1" kern="0" spc="160" dirty="0">
                <a:solidFill>
                  <a:srgbClr val="E0B341"/>
                </a:solidFill>
              </a:rPr>
              <a:t>PARTE 1 · APS</a:t>
            </a:r>
            <a:endParaRPr lang="en-US" sz="9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2D8BD3CA-3FE4-F960-DAFC-92A09CD1296A}"/>
              </a:ext>
            </a:extLst>
          </p:cNvPr>
          <p:cNvSpPr/>
          <p:nvPr/>
        </p:nvSpPr>
        <p:spPr>
          <a:xfrm>
            <a:off x="457200" y="621792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F7F8FA"/>
                </a:solidFill>
              </a:rPr>
              <a:t>Ejemplo práctico del ciclo APS</a:t>
            </a:r>
            <a:endParaRPr lang="en-US" sz="2500" dirty="0"/>
          </a:p>
        </p:txBody>
      </p:sp>
      <p:sp>
        <p:nvSpPr>
          <p:cNvPr id="6" name="Text 2">
            <a:extLst>
              <a:ext uri="{FF2B5EF4-FFF2-40B4-BE49-F238E27FC236}">
                <a16:creationId xmlns:a16="http://schemas.microsoft.com/office/drawing/2014/main" id="{C05690E1-FEE5-CB49-1812-97CF12792869}"/>
              </a:ext>
            </a:extLst>
          </p:cNvPr>
          <p:cNvSpPr/>
          <p:nvPr/>
        </p:nvSpPr>
        <p:spPr>
          <a:xfrm>
            <a:off x="457200" y="1143000"/>
            <a:ext cx="10789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A9B0C2"/>
                </a:solidFill>
              </a:rPr>
              <a:t>La captura permite entender cómo leer una jornada completa sin necesidad de conocer términos técnicos.</a:t>
            </a:r>
            <a:endParaRPr lang="en-US" sz="1150" dirty="0"/>
          </a:p>
        </p:txBody>
      </p:sp>
      <p:sp>
        <p:nvSpPr>
          <p:cNvPr id="7" name="Shape 3">
            <a:extLst>
              <a:ext uri="{FF2B5EF4-FFF2-40B4-BE49-F238E27FC236}">
                <a16:creationId xmlns:a16="http://schemas.microsoft.com/office/drawing/2014/main" id="{544B45CC-F13A-1756-B574-76E524E3F5C0}"/>
              </a:ext>
            </a:extLst>
          </p:cNvPr>
          <p:cNvSpPr/>
          <p:nvPr/>
        </p:nvSpPr>
        <p:spPr>
          <a:xfrm>
            <a:off x="685800" y="1737360"/>
            <a:ext cx="2148840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8" name="Text 4">
            <a:extLst>
              <a:ext uri="{FF2B5EF4-FFF2-40B4-BE49-F238E27FC236}">
                <a16:creationId xmlns:a16="http://schemas.microsoft.com/office/drawing/2014/main" id="{F511D22C-063C-94C5-FF14-7E18EF31204D}"/>
              </a:ext>
            </a:extLst>
          </p:cNvPr>
          <p:cNvSpPr/>
          <p:nvPr/>
        </p:nvSpPr>
        <p:spPr>
          <a:xfrm>
            <a:off x="850392" y="1883664"/>
            <a:ext cx="18196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BALANCE OPERATIVO</a:t>
            </a:r>
            <a:endParaRPr lang="en-US" sz="870" dirty="0"/>
          </a:p>
        </p:txBody>
      </p:sp>
      <p:sp>
        <p:nvSpPr>
          <p:cNvPr id="9" name="Text 5">
            <a:extLst>
              <a:ext uri="{FF2B5EF4-FFF2-40B4-BE49-F238E27FC236}">
                <a16:creationId xmlns:a16="http://schemas.microsoft.com/office/drawing/2014/main" id="{14855156-CED4-D3AD-2AD3-06A8B876A32C}"/>
              </a:ext>
            </a:extLst>
          </p:cNvPr>
          <p:cNvSpPr/>
          <p:nvPr/>
        </p:nvSpPr>
        <p:spPr>
          <a:xfrm>
            <a:off x="850392" y="208483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7F8FA"/>
                </a:solidFill>
              </a:rPr>
              <a:t>US$400.00</a:t>
            </a:r>
            <a:endParaRPr lang="en-US" sz="1700" dirty="0"/>
          </a:p>
        </p:txBody>
      </p:sp>
      <p:sp>
        <p:nvSpPr>
          <p:cNvPr id="10" name="Text 6">
            <a:extLst>
              <a:ext uri="{FF2B5EF4-FFF2-40B4-BE49-F238E27FC236}">
                <a16:creationId xmlns:a16="http://schemas.microsoft.com/office/drawing/2014/main" id="{1DE28342-4F09-FC7E-C2E8-C8A2724B17C0}"/>
              </a:ext>
            </a:extLst>
          </p:cNvPr>
          <p:cNvSpPr/>
          <p:nvPr/>
        </p:nvSpPr>
        <p:spPr>
          <a:xfrm>
            <a:off x="850392" y="2359152"/>
            <a:ext cx="181965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40" dirty="0">
                <a:solidFill>
                  <a:srgbClr val="A9B0C2"/>
                </a:solidFill>
              </a:rPr>
              <a:t>Base del ejemplo</a:t>
            </a:r>
            <a:endParaRPr lang="en-US" sz="740" dirty="0"/>
          </a:p>
        </p:txBody>
      </p:sp>
      <p:sp>
        <p:nvSpPr>
          <p:cNvPr id="11" name="Shape 7">
            <a:extLst>
              <a:ext uri="{FF2B5EF4-FFF2-40B4-BE49-F238E27FC236}">
                <a16:creationId xmlns:a16="http://schemas.microsoft.com/office/drawing/2014/main" id="{A0C95D89-8265-7492-B4AC-7B3C2203DF06}"/>
              </a:ext>
            </a:extLst>
          </p:cNvPr>
          <p:cNvSpPr/>
          <p:nvPr/>
        </p:nvSpPr>
        <p:spPr>
          <a:xfrm>
            <a:off x="3063240" y="1737360"/>
            <a:ext cx="2148840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64D89C03-56FE-9922-F568-6C59DEA86425}"/>
              </a:ext>
            </a:extLst>
          </p:cNvPr>
          <p:cNvSpPr/>
          <p:nvPr/>
        </p:nvSpPr>
        <p:spPr>
          <a:xfrm>
            <a:off x="3227832" y="1883664"/>
            <a:ext cx="18196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RENDIMIENTO DEL PLAN</a:t>
            </a:r>
            <a:endParaRPr lang="en-US" sz="87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469E347D-6BE6-CB51-FB44-632B29C355DA}"/>
              </a:ext>
            </a:extLst>
          </p:cNvPr>
          <p:cNvSpPr/>
          <p:nvPr/>
        </p:nvSpPr>
        <p:spPr>
          <a:xfrm>
            <a:off x="3227832" y="208483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0B341"/>
                </a:solidFill>
              </a:rPr>
              <a:t>2.8%</a:t>
            </a:r>
            <a:endParaRPr lang="en-US" sz="1700" dirty="0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BC278040-C3ED-D76F-083C-B41942A1D122}"/>
              </a:ext>
            </a:extLst>
          </p:cNvPr>
          <p:cNvSpPr/>
          <p:nvPr/>
        </p:nvSpPr>
        <p:spPr>
          <a:xfrm>
            <a:off x="3227832" y="2359152"/>
            <a:ext cx="181965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40" dirty="0">
                <a:solidFill>
                  <a:srgbClr val="A9B0C2"/>
                </a:solidFill>
              </a:rPr>
              <a:t>Configurado en Start</a:t>
            </a:r>
            <a:endParaRPr lang="en-US" sz="740" dirty="0"/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75E96284-14FA-F382-3937-D5552F747399}"/>
              </a:ext>
            </a:extLst>
          </p:cNvPr>
          <p:cNvSpPr/>
          <p:nvPr/>
        </p:nvSpPr>
        <p:spPr>
          <a:xfrm>
            <a:off x="5440680" y="1737360"/>
            <a:ext cx="2148840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16" name="Text 12">
            <a:extLst>
              <a:ext uri="{FF2B5EF4-FFF2-40B4-BE49-F238E27FC236}">
                <a16:creationId xmlns:a16="http://schemas.microsoft.com/office/drawing/2014/main" id="{C4E19CD9-572B-B882-F9D3-F8CC8951AAD2}"/>
              </a:ext>
            </a:extLst>
          </p:cNvPr>
          <p:cNvSpPr/>
          <p:nvPr/>
        </p:nvSpPr>
        <p:spPr>
          <a:xfrm>
            <a:off x="5605272" y="1883664"/>
            <a:ext cx="18196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POSICIONES DEL DÍA</a:t>
            </a:r>
            <a:endParaRPr lang="en-US" sz="870" dirty="0"/>
          </a:p>
        </p:txBody>
      </p:sp>
      <p:sp>
        <p:nvSpPr>
          <p:cNvPr id="17" name="Text 13">
            <a:extLst>
              <a:ext uri="{FF2B5EF4-FFF2-40B4-BE49-F238E27FC236}">
                <a16:creationId xmlns:a16="http://schemas.microsoft.com/office/drawing/2014/main" id="{4AD38869-A625-AE2E-50A6-11425DACB270}"/>
              </a:ext>
            </a:extLst>
          </p:cNvPr>
          <p:cNvSpPr/>
          <p:nvPr/>
        </p:nvSpPr>
        <p:spPr>
          <a:xfrm>
            <a:off x="5605272" y="208483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F7F8FA"/>
                </a:solidFill>
              </a:rPr>
              <a:t>3</a:t>
            </a:r>
            <a:endParaRPr lang="en-US" sz="1700" dirty="0"/>
          </a:p>
        </p:txBody>
      </p:sp>
      <p:sp>
        <p:nvSpPr>
          <p:cNvPr id="18" name="Text 14">
            <a:extLst>
              <a:ext uri="{FF2B5EF4-FFF2-40B4-BE49-F238E27FC236}">
                <a16:creationId xmlns:a16="http://schemas.microsoft.com/office/drawing/2014/main" id="{4087D22E-1DB1-645E-CDCF-178C6D0DA8D9}"/>
              </a:ext>
            </a:extLst>
          </p:cNvPr>
          <p:cNvSpPr/>
          <p:nvPr/>
        </p:nvSpPr>
        <p:spPr>
          <a:xfrm>
            <a:off x="5605272" y="2359152"/>
            <a:ext cx="181965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40" dirty="0">
                <a:solidFill>
                  <a:srgbClr val="A9B0C2"/>
                </a:solidFill>
              </a:rPr>
              <a:t>Disponibles en el ciclo</a:t>
            </a:r>
            <a:endParaRPr lang="en-US" sz="740" dirty="0"/>
          </a:p>
        </p:txBody>
      </p:sp>
      <p:sp>
        <p:nvSpPr>
          <p:cNvPr id="19" name="Shape 15">
            <a:extLst>
              <a:ext uri="{FF2B5EF4-FFF2-40B4-BE49-F238E27FC236}">
                <a16:creationId xmlns:a16="http://schemas.microsoft.com/office/drawing/2014/main" id="{01A9BAF8-A16D-716A-1597-3070EDCF0F96}"/>
              </a:ext>
            </a:extLst>
          </p:cNvPr>
          <p:cNvSpPr/>
          <p:nvPr/>
        </p:nvSpPr>
        <p:spPr>
          <a:xfrm>
            <a:off x="7818120" y="1737360"/>
            <a:ext cx="2148840" cy="822960"/>
          </a:xfrm>
          <a:prstGeom prst="roundRect">
            <a:avLst>
              <a:gd name="adj" fmla="val 6667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sp>
        <p:nvSpPr>
          <p:cNvPr id="20" name="Text 16">
            <a:extLst>
              <a:ext uri="{FF2B5EF4-FFF2-40B4-BE49-F238E27FC236}">
                <a16:creationId xmlns:a16="http://schemas.microsoft.com/office/drawing/2014/main" id="{010C4036-DEF3-B4DA-55ED-FD64B41166E0}"/>
              </a:ext>
            </a:extLst>
          </p:cNvPr>
          <p:cNvSpPr/>
          <p:nvPr/>
        </p:nvSpPr>
        <p:spPr>
          <a:xfrm>
            <a:off x="7982712" y="1883664"/>
            <a:ext cx="181965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70" b="1" dirty="0">
                <a:solidFill>
                  <a:srgbClr val="A9B0C2"/>
                </a:solidFill>
              </a:rPr>
              <a:t>RESULTADO PROYECTADO</a:t>
            </a:r>
            <a:endParaRPr lang="en-US" sz="870" dirty="0"/>
          </a:p>
        </p:txBody>
      </p:sp>
      <p:sp>
        <p:nvSpPr>
          <p:cNvPr id="21" name="Text 17">
            <a:extLst>
              <a:ext uri="{FF2B5EF4-FFF2-40B4-BE49-F238E27FC236}">
                <a16:creationId xmlns:a16="http://schemas.microsoft.com/office/drawing/2014/main" id="{2B003A3E-410C-834E-DFAB-13D32523189E}"/>
              </a:ext>
            </a:extLst>
          </p:cNvPr>
          <p:cNvSpPr/>
          <p:nvPr/>
        </p:nvSpPr>
        <p:spPr>
          <a:xfrm>
            <a:off x="7982712" y="2084832"/>
            <a:ext cx="18196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0B341"/>
                </a:solidFill>
              </a:rPr>
              <a:t>US$11.20</a:t>
            </a:r>
            <a:endParaRPr lang="en-US" sz="1700" dirty="0"/>
          </a:p>
        </p:txBody>
      </p:sp>
      <p:sp>
        <p:nvSpPr>
          <p:cNvPr id="22" name="Text 18">
            <a:extLst>
              <a:ext uri="{FF2B5EF4-FFF2-40B4-BE49-F238E27FC236}">
                <a16:creationId xmlns:a16="http://schemas.microsoft.com/office/drawing/2014/main" id="{FC81DC15-873B-88D5-F2CF-0C4EAC2B38B6}"/>
              </a:ext>
            </a:extLst>
          </p:cNvPr>
          <p:cNvSpPr/>
          <p:nvPr/>
        </p:nvSpPr>
        <p:spPr>
          <a:xfrm>
            <a:off x="7982712" y="2359152"/>
            <a:ext cx="1819656" cy="1097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40" dirty="0">
                <a:solidFill>
                  <a:srgbClr val="A9B0C2"/>
                </a:solidFill>
              </a:rPr>
              <a:t>Según la interfaz mostrada</a:t>
            </a:r>
            <a:endParaRPr lang="en-US" sz="740" dirty="0"/>
          </a:p>
        </p:txBody>
      </p:sp>
      <p:sp>
        <p:nvSpPr>
          <p:cNvPr id="23" name="Text 19">
            <a:extLst>
              <a:ext uri="{FF2B5EF4-FFF2-40B4-BE49-F238E27FC236}">
                <a16:creationId xmlns:a16="http://schemas.microsoft.com/office/drawing/2014/main" id="{C81D9720-D38D-05C5-917A-4FCDB0A721D4}"/>
              </a:ext>
            </a:extLst>
          </p:cNvPr>
          <p:cNvSpPr/>
          <p:nvPr/>
        </p:nvSpPr>
        <p:spPr>
          <a:xfrm>
            <a:off x="685800" y="2926080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7F8FA"/>
                </a:solidFill>
              </a:rPr>
              <a:t>Lectura sencilla</a:t>
            </a:r>
            <a:endParaRPr lang="en-US" sz="1600" dirty="0"/>
          </a:p>
        </p:txBody>
      </p:sp>
      <p:sp>
        <p:nvSpPr>
          <p:cNvPr id="24" name="Shape 20">
            <a:extLst>
              <a:ext uri="{FF2B5EF4-FFF2-40B4-BE49-F238E27FC236}">
                <a16:creationId xmlns:a16="http://schemas.microsoft.com/office/drawing/2014/main" id="{35CBF335-031F-B13D-427C-95D5BB573AE0}"/>
              </a:ext>
            </a:extLst>
          </p:cNvPr>
          <p:cNvSpPr/>
          <p:nvPr/>
        </p:nvSpPr>
        <p:spPr>
          <a:xfrm>
            <a:off x="685800" y="3502152"/>
            <a:ext cx="109728" cy="109728"/>
          </a:xfrm>
          <a:prstGeom prst="ellipse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25" name="Text 21">
            <a:extLst>
              <a:ext uri="{FF2B5EF4-FFF2-40B4-BE49-F238E27FC236}">
                <a16:creationId xmlns:a16="http://schemas.microsoft.com/office/drawing/2014/main" id="{73D75D44-7E8A-554A-F66C-CCEA7092F13E}"/>
              </a:ext>
            </a:extLst>
          </p:cNvPr>
          <p:cNvSpPr/>
          <p:nvPr/>
        </p:nvSpPr>
        <p:spPr>
          <a:xfrm>
            <a:off x="905256" y="3325485"/>
            <a:ext cx="5449824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El usuario entra a APS y confirma que tiene 3 posiciones disponibles.</a:t>
            </a:r>
            <a:endParaRPr lang="en-US" sz="1200" dirty="0"/>
          </a:p>
        </p:txBody>
      </p:sp>
      <p:sp>
        <p:nvSpPr>
          <p:cNvPr id="26" name="Shape 22">
            <a:extLst>
              <a:ext uri="{FF2B5EF4-FFF2-40B4-BE49-F238E27FC236}">
                <a16:creationId xmlns:a16="http://schemas.microsoft.com/office/drawing/2014/main" id="{36A2D440-7979-0E92-E257-BC6C1917F85F}"/>
              </a:ext>
            </a:extLst>
          </p:cNvPr>
          <p:cNvSpPr/>
          <p:nvPr/>
        </p:nvSpPr>
        <p:spPr>
          <a:xfrm>
            <a:off x="685800" y="4027932"/>
            <a:ext cx="109728" cy="109728"/>
          </a:xfrm>
          <a:prstGeom prst="ellipse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27" name="Text 23">
            <a:extLst>
              <a:ext uri="{FF2B5EF4-FFF2-40B4-BE49-F238E27FC236}">
                <a16:creationId xmlns:a16="http://schemas.microsoft.com/office/drawing/2014/main" id="{5048E44C-B902-3D9C-2670-692305FEDB46}"/>
              </a:ext>
            </a:extLst>
          </p:cNvPr>
          <p:cNvSpPr/>
          <p:nvPr/>
        </p:nvSpPr>
        <p:spPr>
          <a:xfrm>
            <a:off x="905256" y="3851265"/>
            <a:ext cx="5449824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Activa las posiciones una por una hasta completar las 3.</a:t>
            </a:r>
            <a:endParaRPr lang="en-US" sz="1200" dirty="0"/>
          </a:p>
        </p:txBody>
      </p:sp>
      <p:sp>
        <p:nvSpPr>
          <p:cNvPr id="28" name="Shape 24">
            <a:extLst>
              <a:ext uri="{FF2B5EF4-FFF2-40B4-BE49-F238E27FC236}">
                <a16:creationId xmlns:a16="http://schemas.microsoft.com/office/drawing/2014/main" id="{E068924A-E0CE-66F5-FE9C-B3882D7D803D}"/>
              </a:ext>
            </a:extLst>
          </p:cNvPr>
          <p:cNvSpPr/>
          <p:nvPr/>
        </p:nvSpPr>
        <p:spPr>
          <a:xfrm>
            <a:off x="685800" y="4553712"/>
            <a:ext cx="109728" cy="109728"/>
          </a:xfrm>
          <a:prstGeom prst="ellipse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29" name="Text 25">
            <a:extLst>
              <a:ext uri="{FF2B5EF4-FFF2-40B4-BE49-F238E27FC236}">
                <a16:creationId xmlns:a16="http://schemas.microsoft.com/office/drawing/2014/main" id="{327EDA84-D48E-29F0-0132-0AA480ACBB56}"/>
              </a:ext>
            </a:extLst>
          </p:cNvPr>
          <p:cNvSpPr/>
          <p:nvPr/>
        </p:nvSpPr>
        <p:spPr>
          <a:xfrm>
            <a:off x="905256" y="4377045"/>
            <a:ext cx="5449824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El sistema registra cada posición y actualiza el progreso del ciclo.</a:t>
            </a:r>
            <a:endParaRPr lang="en-US" sz="1200" dirty="0"/>
          </a:p>
        </p:txBody>
      </p:sp>
      <p:sp>
        <p:nvSpPr>
          <p:cNvPr id="30" name="Shape 26">
            <a:extLst>
              <a:ext uri="{FF2B5EF4-FFF2-40B4-BE49-F238E27FC236}">
                <a16:creationId xmlns:a16="http://schemas.microsoft.com/office/drawing/2014/main" id="{382C32F0-EC7B-D780-69B4-78B07320BE48}"/>
              </a:ext>
            </a:extLst>
          </p:cNvPr>
          <p:cNvSpPr/>
          <p:nvPr/>
        </p:nvSpPr>
        <p:spPr>
          <a:xfrm>
            <a:off x="685800" y="5079492"/>
            <a:ext cx="109728" cy="109728"/>
          </a:xfrm>
          <a:prstGeom prst="ellipse">
            <a:avLst/>
          </a:prstGeom>
          <a:solidFill>
            <a:srgbClr val="E0B341"/>
          </a:solidFill>
          <a:ln w="12700">
            <a:solidFill>
              <a:srgbClr val="E0B341"/>
            </a:solidFill>
            <a:prstDash val="solid"/>
          </a:ln>
        </p:spPr>
      </p:sp>
      <p:sp>
        <p:nvSpPr>
          <p:cNvPr id="31" name="Text 27">
            <a:extLst>
              <a:ext uri="{FF2B5EF4-FFF2-40B4-BE49-F238E27FC236}">
                <a16:creationId xmlns:a16="http://schemas.microsoft.com/office/drawing/2014/main" id="{68E3C627-0BCC-AB25-5789-AB7B55654EA7}"/>
              </a:ext>
            </a:extLst>
          </p:cNvPr>
          <p:cNvSpPr/>
          <p:nvPr/>
        </p:nvSpPr>
        <p:spPr>
          <a:xfrm>
            <a:off x="905256" y="4902825"/>
            <a:ext cx="5449824" cy="4892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7F8FA"/>
                </a:solidFill>
              </a:rPr>
              <a:t>El resultado procesado se refleja posteriormente en las áreas correspondientes de la cuenta.</a:t>
            </a:r>
            <a:endParaRPr lang="en-US" sz="1200" dirty="0"/>
          </a:p>
        </p:txBody>
      </p:sp>
      <p:sp>
        <p:nvSpPr>
          <p:cNvPr id="32" name="Shape 28">
            <a:extLst>
              <a:ext uri="{FF2B5EF4-FFF2-40B4-BE49-F238E27FC236}">
                <a16:creationId xmlns:a16="http://schemas.microsoft.com/office/drawing/2014/main" id="{5A38957A-D5A5-8FF7-D80E-3F46F01DC55C}"/>
              </a:ext>
            </a:extLst>
          </p:cNvPr>
          <p:cNvSpPr/>
          <p:nvPr/>
        </p:nvSpPr>
        <p:spPr>
          <a:xfrm>
            <a:off x="6839712" y="3136392"/>
            <a:ext cx="4379976" cy="2276856"/>
          </a:xfrm>
          <a:prstGeom prst="roundRect">
            <a:avLst>
              <a:gd name="adj" fmla="val 3213"/>
            </a:avLst>
          </a:prstGeom>
          <a:solidFill>
            <a:srgbClr val="0E1325"/>
          </a:solidFill>
          <a:ln w="12700">
            <a:solidFill>
              <a:srgbClr val="273049"/>
            </a:solidFill>
            <a:prstDash val="solid"/>
          </a:ln>
        </p:spPr>
      </p:sp>
      <p:pic>
        <p:nvPicPr>
          <p:cNvPr id="33" name="Image 0" descr="/mnt/data/aurum_assets/aps_history.png">
            <a:extLst>
              <a:ext uri="{FF2B5EF4-FFF2-40B4-BE49-F238E27FC236}">
                <a16:creationId xmlns:a16="http://schemas.microsoft.com/office/drawing/2014/main" id="{0A98F5C3-0702-2D44-C7A6-50BCA88A52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0" y="3154680"/>
            <a:ext cx="4343400" cy="224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5122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izarra">
  <a:themeElements>
    <a:clrScheme name="Pizarra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Pizarra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zarr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Pizarra</Template>
  <TotalTime>133</TotalTime>
  <Words>2643</Words>
  <Application>Microsoft Office PowerPoint</Application>
  <PresentationFormat>Panorámica</PresentationFormat>
  <Paragraphs>396</Paragraphs>
  <Slides>35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38" baseType="lpstr">
      <vt:lpstr>Calisto MT</vt:lpstr>
      <vt:lpstr>Wingdings 2</vt:lpstr>
      <vt:lpstr>Pizarra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Bryant Perez</dc:creator>
  <cp:lastModifiedBy>Bryant Perez</cp:lastModifiedBy>
  <cp:revision>5</cp:revision>
  <dcterms:created xsi:type="dcterms:W3CDTF">2026-09-01T13:19:50Z</dcterms:created>
  <dcterms:modified xsi:type="dcterms:W3CDTF">2026-09-01T16:57:43Z</dcterms:modified>
</cp:coreProperties>
</file>